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32"/>
  </p:notesMasterIdLst>
  <p:handoutMasterIdLst>
    <p:handoutMasterId r:id="rId33"/>
  </p:handoutMasterIdLst>
  <p:sldIdLst>
    <p:sldId id="256" r:id="rId2"/>
    <p:sldId id="257" r:id="rId3"/>
    <p:sldId id="405" r:id="rId4"/>
    <p:sldId id="404" r:id="rId5"/>
    <p:sldId id="284" r:id="rId6"/>
    <p:sldId id="276" r:id="rId7"/>
    <p:sldId id="419" r:id="rId8"/>
    <p:sldId id="420" r:id="rId9"/>
    <p:sldId id="421" r:id="rId10"/>
    <p:sldId id="422" r:id="rId11"/>
    <p:sldId id="423" r:id="rId12"/>
    <p:sldId id="424" r:id="rId13"/>
    <p:sldId id="425" r:id="rId14"/>
    <p:sldId id="426" r:id="rId15"/>
    <p:sldId id="411" r:id="rId16"/>
    <p:sldId id="427" r:id="rId17"/>
    <p:sldId id="428" r:id="rId18"/>
    <p:sldId id="429" r:id="rId19"/>
    <p:sldId id="430" r:id="rId20"/>
    <p:sldId id="406" r:id="rId21"/>
    <p:sldId id="431" r:id="rId22"/>
    <p:sldId id="432" r:id="rId23"/>
    <p:sldId id="433" r:id="rId24"/>
    <p:sldId id="434" r:id="rId25"/>
    <p:sldId id="435" r:id="rId26"/>
    <p:sldId id="436" r:id="rId27"/>
    <p:sldId id="437" r:id="rId28"/>
    <p:sldId id="438" r:id="rId29"/>
    <p:sldId id="410" r:id="rId30"/>
    <p:sldId id="289" r:id="rId31"/>
  </p:sldIdLst>
  <p:sldSz cx="9144000" cy="6858000" type="screen4x3"/>
  <p:notesSz cx="9928225" cy="6797675"/>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6"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8/26/2014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8/26/2014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29</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5.xml"/><Relationship Id="rId18" Type="http://schemas.openxmlformats.org/officeDocument/2006/relationships/slide" Target="../slides/slide26.xml"/><Relationship Id="rId3" Type="http://schemas.openxmlformats.org/officeDocument/2006/relationships/slideLayout" Target="../slideLayouts/slideLayout3.xml"/><Relationship Id="rId21" Type="http://schemas.openxmlformats.org/officeDocument/2006/relationships/slide" Target="../slides/slide29.xml"/><Relationship Id="rId7" Type="http://schemas.openxmlformats.org/officeDocument/2006/relationships/slideLayout" Target="../slideLayouts/slideLayout7.xml"/><Relationship Id="rId12" Type="http://schemas.openxmlformats.org/officeDocument/2006/relationships/slide" Target="../slides/slide30.xml"/><Relationship Id="rId17" Type="http://schemas.openxmlformats.org/officeDocument/2006/relationships/slide" Target="../slides/slide25.xml"/><Relationship Id="rId2" Type="http://schemas.openxmlformats.org/officeDocument/2006/relationships/slideLayout" Target="../slideLayouts/slideLayout2.xml"/><Relationship Id="rId16" Type="http://schemas.openxmlformats.org/officeDocument/2006/relationships/slide" Target="../slides/slide20.xml"/><Relationship Id="rId20" Type="http://schemas.openxmlformats.org/officeDocument/2006/relationships/slide" Target="../slides/slide2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4.xml"/><Relationship Id="rId5" Type="http://schemas.openxmlformats.org/officeDocument/2006/relationships/slideLayout" Target="../slideLayouts/slideLayout5.xml"/><Relationship Id="rId15" Type="http://schemas.openxmlformats.org/officeDocument/2006/relationships/slide" Target="../slides/slide15.xml"/><Relationship Id="rId10" Type="http://schemas.openxmlformats.org/officeDocument/2006/relationships/slide" Target="../slides/slide2.xml"/><Relationship Id="rId19" Type="http://schemas.openxmlformats.org/officeDocument/2006/relationships/slide" Target="../slides/slide27.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5760640"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8"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9" action="ppaction://hlinksldjump"/>
          </p:cNvPr>
          <p:cNvSpPr/>
          <p:nvPr userDrawn="1"/>
        </p:nvSpPr>
        <p:spPr>
          <a:xfrm>
            <a:off x="4211960"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20" action="ppaction://hlinksldjump"/>
          </p:cNvPr>
          <p:cNvSpPr/>
          <p:nvPr userDrawn="1"/>
        </p:nvSpPr>
        <p:spPr>
          <a:xfrm>
            <a:off x="4716016"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21" action="ppaction://hlinksldjump"/>
          </p:cNvPr>
          <p:cNvSpPr/>
          <p:nvPr userDrawn="1"/>
        </p:nvSpPr>
        <p:spPr>
          <a:xfrm>
            <a:off x="5220072" y="6569968"/>
            <a:ext cx="504056" cy="288032"/>
          </a:xfrm>
          <a:prstGeom prst="round2Same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uk/url?sa=i&amp;rct=j&amp;q=&amp;esrc=s&amp;frm=1&amp;source=images&amp;cd=&amp;cad=rja&amp;docid=X8-clDbDpblRIM&amp;tbnid=3ztFuTzYKZyOxM:&amp;ved=0CAUQjRw&amp;url=http://www.justskins.com/design/free-vector-garphics-editor/1369&amp;ei=-sYtUrjzE8O30QXWqoHIDw&amp;bvm=bv.51773540,d.ZGU&amp;psig=AFQjCNFOuTvAA9fr2ie0GgVIFYH38u-ucw&amp;ust=1378818165586781"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google.co.uk/url?sa=i&amp;rct=j&amp;q=&amp;esrc=s&amp;frm=1&amp;source=images&amp;cd=&amp;cad=rja&amp;docid=DgaSIuLoRZU6WM&amp;tbnid=kGXVmN11DfOUeM:&amp;ved=0CAUQjRw&amp;url=http://www.123freevectors.com/animals-free-vector-illustrator-graphics/&amp;ei=dcctUuuoEuLb0QWXloCADQ&amp;bvm=bv.51773540,d.ZGU&amp;psig=AFQjCNFOuTvAA9fr2ie0GgVIFYH38u-ucw&amp;ust=1378818165586781"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8-clDbDpblRIM&amp;tbnid=3ztFuTzYKZyOxM:&amp;ved=0CAUQjRw&amp;url=http://www.justskins.com/design/free-vector-garphics-editor/1369&amp;ei=-sYtUrjzE8O30QXWqoHIDw&amp;bvm=bv.51773540,d.ZGU&amp;psig=AFQjCNFOuTvAA9fr2ie0GgVIFYH38u-ucw&amp;ust=1378818165586781"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www.google.co.uk/url?sa=i&amp;rct=j&amp;q=&amp;esrc=s&amp;frm=1&amp;source=images&amp;cd=&amp;cad=rja&amp;docid=DgaSIuLoRZU6WM&amp;tbnid=kGXVmN11DfOUeM:&amp;ved=0CAUQjRw&amp;url=http://www.123freevectors.com/animals-free-vector-illustrator-graphics/&amp;ei=dcctUuuoEuLb0QWXloCADQ&amp;bvm=bv.51773540,d.ZGU&amp;psig=AFQjCNFOuTvAA9fr2ie0GgVIFYH38u-ucw&amp;ust=1378818165586781" TargetMode="Externa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hyperlink" Target="http://www.google.co.uk/url?sa=i&amp;source=images&amp;cd=&amp;cad=rja&amp;docid=3l1ppt5CmhbyrM&amp;tbnid=EK3vPM7aNWQFLM:&amp;ved=0CAgQjRwwAA&amp;url=http://robsgraphicscoursework.blogspot.com/2010/10/lossy-and-lossless-compressions.html&amp;ei=Z8spUruwDoer7Ab0nYHYDA&amp;psig=AFQjCNFTfRErj_93slN2M88tVf7TJAb5Uw&amp;ust=1378557159297400"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zDc-h962_k3TSM&amp;tbnid=Bh-WiILS9IHnxM:&amp;ved=0CAUQjRw&amp;url=http://printproductionfaq.com/compression/&amp;ei=Tt0tUrHzOIKd0AX-yYCwBg&amp;bvm=bv.51773540,d.ZGU&amp;psig=AFQjCNHcGP1i4QdcrJNvNuWRLDNKKE60XA&amp;ust=1378823747648884" TargetMode="External"/><Relationship Id="rId5" Type="http://schemas.openxmlformats.org/officeDocument/2006/relationships/image" Target="../media/image8.png"/><Relationship Id="rId4" Type="http://schemas.openxmlformats.org/officeDocument/2006/relationships/hyperlink" Target="http://www.google.co.uk/url?sa=i&amp;rct=j&amp;q=&amp;esrc=s&amp;frm=1&amp;source=images&amp;cd=&amp;cad=rja&amp;docid=oK1ztC3XM3HMvM&amp;tbnid=HA8QF42b-3t7-M:&amp;ved=0CAUQjRw&amp;url=http://encyclopedia2.thefreedictionary.com/data+compression&amp;ei=ytwtUvbsL-bw0gWIh4H4Dw&amp;bvm=bv.51773540,d.ZGU&amp;psig=AFQjCNHcGP1i4QdcrJNvNuWRLDNKKE60XA&amp;ust=1378823747648884"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90bEhBb9Xw46M&amp;tbnid=tZszM3B3QgW12M:&amp;ved=0CAUQjRw&amp;url=http://www.xaraxone.com/webxealot/workbook02/page_3.htm&amp;ei=xuMtUsC4CK2T0QXuooG4CQ&amp;bvm=bv.51773540,d.ZGU&amp;psig=AFQjCNFD4qJV0BsdV9E2dT3ZhDmDE19bqg&amp;ust=1378825527585478" TargetMode="External"/><Relationship Id="rId2" Type="http://schemas.openxmlformats.org/officeDocument/2006/relationships/hyperlink" Target="http://www.cruxcreative.com/rgb-vs-cmyk-when-to-use-which-and-why/" TargetMode="Externa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www.google.co.uk/url?sa=i&amp;rct=j&amp;q=&amp;esrc=s&amp;frm=1&amp;source=images&amp;cd=&amp;cad=rja&amp;docid=J_vaY0jrSNj8qM&amp;tbnid=Du-QamxxXl6tqM:&amp;ved=0CAUQjRw&amp;url=http://shandabrotz.blog.widyatama.ac.id/2012/03/16/pengantar-multimedia/&amp;ei=GuQtUpi3FeOy0QXn9IHgAg&amp;bvm=bv.51773540,d.ZGU&amp;psig=AFQjCNETGeoF_C0xZ2_gRCleCZ7uzLcjzA&amp;ust=1378825617569976" TargetMode="Externa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www.3dworldmag.com/tag/arch-viz/"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IcBGXcFz7YdM&amp;tbnid=gu8T2vBL8ZiR5M:&amp;ved=0CAUQjRw&amp;url=http://www.maptek.com/about_maptek/gallery.html&amp;ei=Q_EtUrXmBOSo0QWGtICIAw&amp;bvm=bv.51773540,d.ZGU&amp;psig=AFQjCNEDG1SLOOWEreTPoq_IBvoL4IJnMQ&amp;ust=1378828979801780" TargetMode="External"/><Relationship Id="rId5" Type="http://schemas.openxmlformats.org/officeDocument/2006/relationships/image" Target="../media/image13.gif"/><Relationship Id="rId4" Type="http://schemas.openxmlformats.org/officeDocument/2006/relationships/hyperlink" Target="http://www.google.co.uk/url?sa=i&amp;rct=j&amp;q=&amp;esrc=s&amp;frm=1&amp;source=images&amp;cd=&amp;cad=rja&amp;docid=gwCW30vZRswZyM&amp;tbnid=iIdJaG5ll3E5-M:&amp;ved=0CAUQjRw&amp;url=http://gotprint.net/gotprint/showStaticPage.do?page=preparing_files.html&amp;ei=_PAtUuP9MYf80QWB_oHYBA&amp;bvm=bv.51773540,d.ZGU&amp;psig=AFQjCNHKRF1xyz2Qe4geuY9jPKkydN1iSg&amp;ust=1378828882825465"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31 – Digital Graphics For Interactive Media</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661248"/>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LO1 -</a:t>
            </a:r>
            <a:r>
              <a:rPr lang="en-GB" sz="2400" b="0" dirty="0" smtClean="0"/>
              <a:t> </a:t>
            </a:r>
            <a:r>
              <a:rPr lang="en-GB" sz="2400" dirty="0"/>
              <a:t>Understand theory and applications of digital graphics </a:t>
            </a:r>
            <a:r>
              <a:rPr lang="en-GB" sz="2400" dirty="0" smtClean="0"/>
              <a:t>technology</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800" b="1" dirty="0" smtClean="0"/>
              <a:t>Style</a:t>
            </a:r>
            <a:r>
              <a:rPr lang="en-GB" sz="1800" dirty="0" smtClean="0"/>
              <a:t> – Needs to impress in look and feel, needs to be unique, needs to be intuitive as well as reflect the company. Needs to be less like a website and more like a multimedia product. A small amount of sound as well as transitions, capable of downgrading for other devices.</a:t>
            </a:r>
          </a:p>
          <a:p>
            <a:pPr marL="177800" indent="-163513"/>
            <a:r>
              <a:rPr lang="en-GB" sz="1800" b="1" dirty="0" smtClean="0"/>
              <a:t>Choice of background and selected images </a:t>
            </a:r>
            <a:r>
              <a:rPr lang="en-GB" sz="1800" dirty="0" smtClean="0"/>
              <a:t>– Subject to site, High Quality to reflect intent, background must be interesting, images must be selective and replace text links. Capable of zooming and panning without breaking down, usually bitmap rather than vector.</a:t>
            </a:r>
          </a:p>
          <a:p>
            <a:pPr marL="177800" indent="-163513"/>
            <a:r>
              <a:rPr lang="en-GB" sz="1800" b="1" dirty="0" smtClean="0"/>
              <a:t>Navigation method </a:t>
            </a:r>
            <a:r>
              <a:rPr lang="en-GB" sz="1800" dirty="0" smtClean="0"/>
              <a:t>– mouse click only, rarely text linked, sometimes tab</a:t>
            </a:r>
            <a:r>
              <a:rPr lang="en-GB" sz="1800" dirty="0"/>
              <a:t> jumped. </a:t>
            </a:r>
            <a:r>
              <a:rPr lang="en-GB" sz="1800" dirty="0" smtClean="0"/>
              <a:t>Interaction mouse over, transition to next page or web content.</a:t>
            </a:r>
          </a:p>
          <a:p>
            <a:pPr marL="177800" indent="-163513"/>
            <a:r>
              <a:rPr lang="en-GB" sz="1800" b="1" dirty="0" smtClean="0"/>
              <a:t>Intent</a:t>
            </a:r>
            <a:r>
              <a:rPr lang="en-GB" sz="1800" dirty="0" smtClean="0"/>
              <a:t> – To impress more than speed of content accessing. To be interesting, confusing, needs to engage from the outset, not expecting return visitors.</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Dynamic Websites</a:t>
            </a:r>
            <a:endParaRPr lang="en-US" sz="2800" b="1" dirty="0"/>
          </a:p>
        </p:txBody>
      </p:sp>
    </p:spTree>
    <p:extLst>
      <p:ext uri="{BB962C8B-B14F-4D97-AF65-F5344CB8AC3E}">
        <p14:creationId xmlns:p14="http://schemas.microsoft.com/office/powerpoint/2010/main" val="251865347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800" b="1" dirty="0" smtClean="0"/>
              <a:t>Style</a:t>
            </a:r>
            <a:r>
              <a:rPr lang="en-GB" sz="1800" dirty="0" smtClean="0"/>
              <a:t> – Needs to be cross screened (two sides), needs to be command or movement controlled, needs to appeal t a more engaged audience, needs to be smooth and easy to navigate.</a:t>
            </a:r>
          </a:p>
          <a:p>
            <a:pPr marL="177800" indent="-163513"/>
            <a:r>
              <a:rPr lang="en-GB" sz="1800" b="1" dirty="0" smtClean="0"/>
              <a:t>Choice of background and selected images </a:t>
            </a:r>
            <a:r>
              <a:rPr lang="en-GB" sz="1800" dirty="0" smtClean="0"/>
              <a:t>– Lower resolution due to limitations, transparent menus to reduce reloading times and viewers adjustment. Images are non textual to reduce reading. Background static during menu selection.</a:t>
            </a:r>
          </a:p>
          <a:p>
            <a:pPr marL="177800" indent="-163513"/>
            <a:r>
              <a:rPr lang="en-GB" sz="1800" b="1" dirty="0" smtClean="0"/>
              <a:t>Navigation </a:t>
            </a:r>
            <a:r>
              <a:rPr lang="en-GB" sz="1800" b="1" dirty="0"/>
              <a:t>method </a:t>
            </a:r>
            <a:r>
              <a:rPr lang="en-GB" sz="1800" dirty="0" smtClean="0"/>
              <a:t>– Simplified navigation, virtual hand selection or arrow selection because of instability. Not voice. Button cancellation.</a:t>
            </a:r>
          </a:p>
          <a:p>
            <a:pPr marL="177800" indent="-163513"/>
            <a:r>
              <a:rPr lang="en-GB" sz="1800" b="1" dirty="0" smtClean="0"/>
              <a:t>Intent</a:t>
            </a:r>
            <a:r>
              <a:rPr lang="en-GB" sz="1800" dirty="0" smtClean="0"/>
              <a:t> – To replace screen activity, to immerse, to give a more wide view and interactivity for the user. To encompass which overrides glitches and lack of quality by replacing with interaction and physical movements.</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Virtual Reality</a:t>
            </a:r>
            <a:endParaRPr lang="en-US" sz="2800" b="1" dirty="0"/>
          </a:p>
        </p:txBody>
      </p:sp>
    </p:spTree>
    <p:extLst>
      <p:ext uri="{BB962C8B-B14F-4D97-AF65-F5344CB8AC3E}">
        <p14:creationId xmlns:p14="http://schemas.microsoft.com/office/powerpoint/2010/main" val="71776095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800" b="1" dirty="0" smtClean="0"/>
              <a:t>Style</a:t>
            </a:r>
            <a:r>
              <a:rPr lang="en-GB" sz="1800" dirty="0" smtClean="0"/>
              <a:t> – Different ranges but generally pop ups Map points), arrow movements (dynamic ads), Alt tags (images with a lot of content), Flash based or game based (prize winning), must be short and easy to get through because of short attention span.</a:t>
            </a:r>
          </a:p>
          <a:p>
            <a:pPr marL="177800" indent="-163513"/>
            <a:r>
              <a:rPr lang="en-GB" sz="1800" b="1" dirty="0" smtClean="0"/>
              <a:t>Choice of background and selected images </a:t>
            </a:r>
            <a:r>
              <a:rPr lang="en-GB" sz="1800" dirty="0" smtClean="0"/>
              <a:t>– Usually flash so the images are crude or jpegs that are static and scrolled. Background static due to browser limitations. Images on scroll ads tend to be landscape and in keeping with theme, high res, not restricted by file size.</a:t>
            </a:r>
          </a:p>
          <a:p>
            <a:pPr marL="177800" indent="-163513"/>
            <a:r>
              <a:rPr lang="en-GB" sz="1800" b="1" dirty="0" smtClean="0"/>
              <a:t>Navigation method </a:t>
            </a:r>
            <a:r>
              <a:rPr lang="en-GB" sz="1800" dirty="0" smtClean="0"/>
              <a:t>– Mouse over on pop ups or rollover images, arrows left and right on image galleries, tab controlled when restricted to a </a:t>
            </a:r>
            <a:r>
              <a:rPr lang="en-GB" sz="1800" dirty="0" err="1" smtClean="0"/>
              <a:t>feww</a:t>
            </a:r>
            <a:r>
              <a:rPr lang="en-GB" sz="1800" dirty="0" smtClean="0"/>
              <a:t> navigation icons.</a:t>
            </a:r>
          </a:p>
          <a:p>
            <a:pPr marL="177800" indent="-163513"/>
            <a:r>
              <a:rPr lang="en-GB" sz="1800" b="1" dirty="0" smtClean="0"/>
              <a:t>Intent</a:t>
            </a:r>
            <a:r>
              <a:rPr lang="en-GB" sz="1800" dirty="0" smtClean="0"/>
              <a:t> – To make ads more interesting, engage the user, show off capability, to reduce amount of content on page, to preview more images of a single product, to allow more products and information.</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Interactive Advertising</a:t>
            </a:r>
            <a:endParaRPr lang="en-US" sz="2800" b="1" dirty="0"/>
          </a:p>
        </p:txBody>
      </p:sp>
    </p:spTree>
    <p:extLst>
      <p:ext uri="{BB962C8B-B14F-4D97-AF65-F5344CB8AC3E}">
        <p14:creationId xmlns:p14="http://schemas.microsoft.com/office/powerpoint/2010/main" val="40882519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800" b="1" dirty="0" smtClean="0"/>
              <a:t>Style</a:t>
            </a:r>
            <a:r>
              <a:rPr lang="en-GB" sz="1800" dirty="0" smtClean="0"/>
              <a:t> – Cluttered, everything easily accessible, corporate colours, allows customisation, place for ads, nav. bar to show updates, messages and new links. Multiple scroll sections to reduce sub</a:t>
            </a:r>
            <a:r>
              <a:rPr lang="en-GB" sz="1800" dirty="0"/>
              <a:t>pages, </a:t>
            </a:r>
            <a:r>
              <a:rPr lang="en-GB" sz="1800" dirty="0" smtClean="0"/>
              <a:t>small text, highlighted areas with bordered categories.</a:t>
            </a:r>
          </a:p>
          <a:p>
            <a:pPr marL="177800" indent="-163513"/>
            <a:r>
              <a:rPr lang="en-GB" sz="1800" b="1" dirty="0" smtClean="0"/>
              <a:t>Choice of background and selected images </a:t>
            </a:r>
            <a:r>
              <a:rPr lang="en-GB" sz="1800" dirty="0" smtClean="0"/>
              <a:t>– Static coloured background, reduced gif images for screen content, all linkable images to larger Jpegs, often image links to pop outs to view more content. Colour sections to distinguish areas.</a:t>
            </a:r>
          </a:p>
          <a:p>
            <a:pPr marL="177800" indent="-163513"/>
            <a:r>
              <a:rPr lang="en-GB" sz="1800" b="1" dirty="0" smtClean="0"/>
              <a:t>Navigation </a:t>
            </a:r>
            <a:r>
              <a:rPr lang="en-GB" sz="1800" b="1" dirty="0"/>
              <a:t>method </a:t>
            </a:r>
            <a:r>
              <a:rPr lang="en-GB" sz="1800" dirty="0" smtClean="0"/>
              <a:t>– Multiple links, mouse and tab controlled, too many for keyboard shortcuts, scroll bars for added content like scrolling through messages or friends. Pop out menus for sub links, </a:t>
            </a:r>
            <a:r>
              <a:rPr lang="en-GB" sz="1800" dirty="0" err="1"/>
              <a:t>n</a:t>
            </a:r>
            <a:r>
              <a:rPr lang="en-GB" sz="1800" dirty="0" err="1" smtClean="0"/>
              <a:t>av</a:t>
            </a:r>
            <a:r>
              <a:rPr lang="en-GB" sz="1800" dirty="0" smtClean="0"/>
              <a:t>-bar at top and left of screens.</a:t>
            </a:r>
          </a:p>
          <a:p>
            <a:pPr marL="177800" indent="-163513"/>
            <a:r>
              <a:rPr lang="en-GB" sz="1800" b="1" dirty="0" smtClean="0"/>
              <a:t>Intent</a:t>
            </a:r>
            <a:r>
              <a:rPr lang="en-GB" sz="1800" dirty="0" smtClean="0"/>
              <a:t> – To communicate information, to stay in touch, to show content, to share.</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600" dirty="0"/>
              <a:t>P1.1 - Interactive Media </a:t>
            </a:r>
            <a:r>
              <a:rPr lang="en-GB" sz="2600" dirty="0" smtClean="0"/>
              <a:t>Outputs – Social networking Interface</a:t>
            </a:r>
            <a:endParaRPr lang="en-US" sz="2600" b="1" dirty="0"/>
          </a:p>
        </p:txBody>
      </p:sp>
    </p:spTree>
    <p:extLst>
      <p:ext uri="{BB962C8B-B14F-4D97-AF65-F5344CB8AC3E}">
        <p14:creationId xmlns:p14="http://schemas.microsoft.com/office/powerpoint/2010/main" val="45684260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269875" indent="-255588"/>
            <a:r>
              <a:rPr lang="en-GB" sz="1800" b="1" dirty="0" smtClean="0"/>
              <a:t>Style</a:t>
            </a:r>
            <a:r>
              <a:rPr lang="en-GB" sz="1800" dirty="0" smtClean="0"/>
              <a:t> – Reduced quality and content size, has sub pages for additional content. Icons are small, 60px by 60px. Set in grid, capable of being viewed landscape so grid rotated but stays the same number. Sometimes has zoom but graphic content does not change in resolution.</a:t>
            </a:r>
          </a:p>
          <a:p>
            <a:pPr marL="269875" indent="-255588"/>
            <a:r>
              <a:rPr lang="en-GB" sz="1800" b="1" dirty="0" smtClean="0"/>
              <a:t>Choice of background and selected images </a:t>
            </a:r>
            <a:r>
              <a:rPr lang="en-GB" sz="1800" dirty="0" smtClean="0"/>
              <a:t>– Corporate, recognisable, framed in 60x60, </a:t>
            </a:r>
            <a:r>
              <a:rPr lang="en-GB" sz="1800" dirty="0" err="1" smtClean="0"/>
              <a:t>ico</a:t>
            </a:r>
            <a:r>
              <a:rPr lang="en-GB" sz="1800" dirty="0" smtClean="0"/>
              <a:t> files similar to Windows and Mac, bevelled to stand out, choice of background image file, resolution reduced to maintain loading and refresh times.</a:t>
            </a:r>
          </a:p>
          <a:p>
            <a:pPr marL="269875" indent="-255588"/>
            <a:r>
              <a:rPr lang="en-GB" sz="1800" b="1" dirty="0" smtClean="0"/>
              <a:t>Navigation </a:t>
            </a:r>
            <a:r>
              <a:rPr lang="en-GB" sz="1800" b="1" dirty="0"/>
              <a:t>method </a:t>
            </a:r>
            <a:r>
              <a:rPr lang="en-GB" sz="1800" dirty="0" smtClean="0"/>
              <a:t>– Touch screen, finger swipe, multiple screens, multi-capacitive, can be re-arranged, most common uses at the bottom for quicker access. Menus are scroll with sub menus rather than pop outs.</a:t>
            </a:r>
          </a:p>
          <a:p>
            <a:pPr marL="269875" indent="-255588"/>
            <a:r>
              <a:rPr lang="en-GB" sz="1800" b="1" dirty="0" smtClean="0"/>
              <a:t>Intent</a:t>
            </a:r>
            <a:r>
              <a:rPr lang="en-GB" sz="1800" dirty="0" smtClean="0"/>
              <a:t> – To allow navigation and selection, to jump straight in, remove windows inter=face and mouse pointers.</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Smart Phone Interface </a:t>
            </a:r>
            <a:endParaRPr lang="en-US" sz="2800" b="1" dirty="0"/>
          </a:p>
        </p:txBody>
      </p:sp>
    </p:spTree>
    <p:extLst>
      <p:ext uri="{BB962C8B-B14F-4D97-AF65-F5344CB8AC3E}">
        <p14:creationId xmlns:p14="http://schemas.microsoft.com/office/powerpoint/2010/main" val="406409716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5588" indent="-255588"/>
            <a:r>
              <a:rPr lang="en-GB" sz="2000" dirty="0" smtClean="0"/>
              <a:t>Despite the amount of digital graphics and materials we look at each day, there is still a pervasive amount of non digital or printed media we have access to. Again every image is thought out, all content discussed and decided for optimum audience interest.</a:t>
            </a:r>
          </a:p>
          <a:p>
            <a:pPr marL="255588" indent="-255588"/>
            <a:r>
              <a:rPr lang="en-GB" sz="2000" dirty="0" smtClean="0"/>
              <a:t>Each of these forms has their own style to make them appeal more, game books for instance need to engage the user differently than the game, something to read during loading times, something to skim through, whereas Pop-Up books are something to read from beginning to end designed for one sitting.</a:t>
            </a:r>
          </a:p>
          <a:p>
            <a:pPr marL="255588" indent="-255588"/>
            <a:r>
              <a:rPr lang="en-GB" sz="2000" dirty="0" smtClean="0"/>
              <a:t>In terms of content they are designed for a smaller, more specific target audience and therefor the content, selection, text and shape are designed for that specific audience in mind rather than a common selection like a website or advert. Only the front cover and presentation needs to stand out to engage an audience.</a:t>
            </a:r>
          </a:p>
          <a:p>
            <a:pPr marL="0" indent="0">
              <a:buNone/>
            </a:pPr>
            <a:r>
              <a:rPr lang="en-GB" sz="2000" b="1" dirty="0" smtClean="0"/>
              <a:t>P1.2 </a:t>
            </a:r>
            <a:r>
              <a:rPr lang="en-GB" sz="2000" b="1" dirty="0"/>
              <a:t>– Task </a:t>
            </a:r>
            <a:r>
              <a:rPr lang="en-GB" sz="2000" b="1" dirty="0" smtClean="0"/>
              <a:t>2 </a:t>
            </a:r>
            <a:r>
              <a:rPr lang="en-GB" sz="2000" b="1" dirty="0"/>
              <a:t>- </a:t>
            </a:r>
            <a:r>
              <a:rPr lang="en-GB" sz="2000" dirty="0"/>
              <a:t>Using various examples, describe the style and content of </a:t>
            </a:r>
            <a:r>
              <a:rPr lang="en-GB" sz="2000" dirty="0" smtClean="0"/>
              <a:t>Non-Digital </a:t>
            </a:r>
            <a:r>
              <a:rPr lang="en-GB" sz="2000" dirty="0"/>
              <a:t>Media</a:t>
            </a:r>
            <a:r>
              <a:rPr lang="en-GB" sz="2000" dirty="0" smtClean="0"/>
              <a:t>.</a:t>
            </a:r>
            <a:endParaRPr lang="en-GB" sz="2000" dirty="0"/>
          </a:p>
        </p:txBody>
      </p:sp>
      <p:sp>
        <p:nvSpPr>
          <p:cNvPr id="2" name="Title 1"/>
          <p:cNvSpPr>
            <a:spLocks noGrp="1"/>
          </p:cNvSpPr>
          <p:nvPr>
            <p:ph type="title"/>
          </p:nvPr>
        </p:nvSpPr>
        <p:spPr>
          <a:xfrm>
            <a:off x="107504" y="116632"/>
            <a:ext cx="8964488" cy="452568"/>
          </a:xfrm>
        </p:spPr>
        <p:txBody>
          <a:bodyPr>
            <a:noAutofit/>
          </a:bodyPr>
          <a:lstStyle/>
          <a:p>
            <a:r>
              <a:rPr lang="en-GB" sz="3200" dirty="0" smtClean="0"/>
              <a:t>P1.2 </a:t>
            </a:r>
            <a:r>
              <a:rPr lang="en-GB" sz="3200" dirty="0"/>
              <a:t>- Interactive Media Outputs </a:t>
            </a:r>
            <a:r>
              <a:rPr lang="en-GB" sz="3200" dirty="0" smtClean="0"/>
              <a:t>– Printed Media</a:t>
            </a:r>
            <a:endParaRPr lang="en-US" sz="3200" b="1" dirty="0"/>
          </a:p>
        </p:txBody>
      </p:sp>
      <p:graphicFrame>
        <p:nvGraphicFramePr>
          <p:cNvPr id="4" name="Table 3"/>
          <p:cNvGraphicFramePr>
            <a:graphicFrameLocks noGrp="1"/>
          </p:cNvGraphicFramePr>
          <p:nvPr>
            <p:extLst>
              <p:ext uri="{D42A27DB-BD31-4B8C-83A1-F6EECF244321}">
                <p14:modId xmlns:p14="http://schemas.microsoft.com/office/powerpoint/2010/main" val="3696156437"/>
              </p:ext>
            </p:extLst>
          </p:nvPr>
        </p:nvGraphicFramePr>
        <p:xfrm>
          <a:off x="323528" y="5794464"/>
          <a:ext cx="8568952" cy="370840"/>
        </p:xfrm>
        <a:graphic>
          <a:graphicData uri="http://schemas.openxmlformats.org/drawingml/2006/table">
            <a:tbl>
              <a:tblPr firstRow="1" bandRow="1">
                <a:tableStyleId>{5C22544A-7EE6-4342-B048-85BDC9FD1C3A}</a:tableStyleId>
              </a:tblPr>
              <a:tblGrid>
                <a:gridCol w="2142238"/>
                <a:gridCol w="1890210"/>
                <a:gridCol w="1656184"/>
                <a:gridCol w="2880320"/>
              </a:tblGrid>
              <a:tr h="370840">
                <a:tc>
                  <a:txBody>
                    <a:bodyPr/>
                    <a:lstStyle/>
                    <a:p>
                      <a:pPr algn="ctr"/>
                      <a:r>
                        <a:rPr lang="en-GB" sz="1400" b="1" dirty="0" smtClean="0"/>
                        <a:t>Board Games</a:t>
                      </a:r>
                      <a:endParaRPr lang="en-GB" sz="1400" b="1" dirty="0"/>
                    </a:p>
                  </a:txBody>
                  <a:tcPr/>
                </a:tc>
                <a:tc>
                  <a:txBody>
                    <a:bodyPr/>
                    <a:lstStyle/>
                    <a:p>
                      <a:pPr algn="ctr"/>
                      <a:r>
                        <a:rPr lang="en-GB" sz="1400" b="1" dirty="0" smtClean="0"/>
                        <a:t>Pop-Up Books</a:t>
                      </a:r>
                      <a:endParaRPr lang="en-GB" sz="1400" b="1" dirty="0"/>
                    </a:p>
                  </a:txBody>
                  <a:tcPr/>
                </a:tc>
                <a:tc>
                  <a:txBody>
                    <a:bodyPr/>
                    <a:lstStyle/>
                    <a:p>
                      <a:pPr algn="ctr"/>
                      <a:r>
                        <a:rPr lang="en-GB" sz="1400" b="1" dirty="0" smtClean="0"/>
                        <a:t>Games Books</a:t>
                      </a:r>
                      <a:endParaRPr lang="en-GB" sz="1400" b="1" dirty="0"/>
                    </a:p>
                  </a:txBody>
                  <a:tcPr/>
                </a:tc>
                <a:tc>
                  <a:txBody>
                    <a:bodyPr/>
                    <a:lstStyle/>
                    <a:p>
                      <a:pPr algn="ctr"/>
                      <a:r>
                        <a:rPr lang="en-GB" sz="1400" b="1" dirty="0" smtClean="0"/>
                        <a:t>Magazines</a:t>
                      </a:r>
                      <a:r>
                        <a:rPr lang="en-GB" sz="1400" b="1" baseline="0" dirty="0" smtClean="0"/>
                        <a:t> (with Competitions)</a:t>
                      </a:r>
                      <a:endParaRPr lang="en-GB" sz="1400" b="1" dirty="0"/>
                    </a:p>
                  </a:txBody>
                  <a:tcPr/>
                </a:tc>
              </a:tr>
            </a:tbl>
          </a:graphicData>
        </a:graphic>
      </p:graphicFrame>
    </p:spTree>
    <p:extLst>
      <p:ext uri="{BB962C8B-B14F-4D97-AF65-F5344CB8AC3E}">
        <p14:creationId xmlns:p14="http://schemas.microsoft.com/office/powerpoint/2010/main" val="372425092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112568" cy="4929222"/>
          </a:xfrm>
        </p:spPr>
        <p:txBody>
          <a:bodyPr>
            <a:noAutofit/>
          </a:bodyPr>
          <a:lstStyle/>
          <a:p>
            <a:pPr marL="177800" indent="-163513"/>
            <a:r>
              <a:rPr lang="en-GB" sz="1600" b="1" dirty="0" smtClean="0"/>
              <a:t>Style</a:t>
            </a:r>
            <a:r>
              <a:rPr lang="en-GB" sz="1600" dirty="0" smtClean="0"/>
              <a:t> – Main board is the centre piece, needs to be uncomplicated but universal for other languages. Usually a square but can be 3D, usually capable of being folded, fits in a box, contains cards or pieces, spinner or dice. Card versions have a place for the cards to rest. Additional designed materials for gameplay.</a:t>
            </a:r>
          </a:p>
          <a:p>
            <a:pPr marL="177800" indent="-163513"/>
            <a:r>
              <a:rPr lang="en-GB" sz="1600" b="1" dirty="0" smtClean="0"/>
              <a:t>Choice of background and selected images </a:t>
            </a:r>
            <a:r>
              <a:rPr lang="en-GB" sz="1600" dirty="0" smtClean="0"/>
              <a:t>– Not high-res, has to appeal to wide audience from children to adults, images usually graphic and cartoon like but with game, character or location information. Board limited to bright colours to stand out.</a:t>
            </a:r>
          </a:p>
          <a:p>
            <a:pPr marL="177800" indent="-163513"/>
            <a:r>
              <a:rPr lang="en-GB" sz="1600" b="1" dirty="0" smtClean="0"/>
              <a:t>Visual </a:t>
            </a:r>
            <a:r>
              <a:rPr lang="en-GB" sz="1600" b="1" dirty="0"/>
              <a:t>method </a:t>
            </a:r>
            <a:r>
              <a:rPr lang="en-GB" sz="1600" dirty="0" smtClean="0"/>
              <a:t>– Colour co-ordinated (money and houses ranked in colours in </a:t>
            </a:r>
            <a:r>
              <a:rPr lang="en-GB" sz="1600" dirty="0" smtClean="0">
                <a:solidFill>
                  <a:srgbClr val="FF0000"/>
                </a:solidFill>
              </a:rPr>
              <a:t>Monopoly</a:t>
            </a:r>
            <a:r>
              <a:rPr lang="en-GB" sz="1600" dirty="0" smtClean="0"/>
              <a:t>, rooms and cards in </a:t>
            </a:r>
            <a:r>
              <a:rPr lang="en-GB" sz="1600" dirty="0" err="1" smtClean="0">
                <a:solidFill>
                  <a:srgbClr val="FF0000"/>
                </a:solidFill>
              </a:rPr>
              <a:t>Cleudo</a:t>
            </a:r>
            <a:r>
              <a:rPr lang="en-GB" sz="1600" dirty="0" smtClean="0"/>
              <a:t>, Wedges and category in </a:t>
            </a:r>
            <a:r>
              <a:rPr lang="en-GB" sz="1600" dirty="0" smtClean="0">
                <a:solidFill>
                  <a:srgbClr val="FF0000"/>
                </a:solidFill>
              </a:rPr>
              <a:t>Trivial Pursuit</a:t>
            </a:r>
            <a:r>
              <a:rPr lang="en-GB" sz="1600" dirty="0" smtClean="0"/>
              <a:t>, Countries and armies in </a:t>
            </a:r>
            <a:r>
              <a:rPr lang="en-GB" sz="1600" dirty="0" smtClean="0">
                <a:solidFill>
                  <a:srgbClr val="FF0000"/>
                </a:solidFill>
              </a:rPr>
              <a:t>Risk</a:t>
            </a:r>
            <a:r>
              <a:rPr lang="en-GB" sz="1600" dirty="0" smtClean="0"/>
              <a:t>) Achievement recorded by clockwise progression (</a:t>
            </a:r>
            <a:r>
              <a:rPr lang="en-GB" sz="1600" dirty="0" err="1" smtClean="0"/>
              <a:t>Ludo</a:t>
            </a:r>
            <a:r>
              <a:rPr lang="en-GB" sz="1600" dirty="0" smtClean="0"/>
              <a:t>, Monopoly, Atmosphere, Trivial Pursuit) or height progressive (Snakes and Ladders)</a:t>
            </a:r>
          </a:p>
          <a:p>
            <a:pPr marL="177800" indent="-163513"/>
            <a:r>
              <a:rPr lang="en-GB" sz="1600" b="1" dirty="0" smtClean="0"/>
              <a:t>Intent</a:t>
            </a:r>
            <a:r>
              <a:rPr lang="en-GB" sz="1600" dirty="0" smtClean="0"/>
              <a:t> – To engage, cannot just jump in, 1hr min, multiplayer- chance as well as skill, to debate, to argue, to compete, to increase skills (Chess, Solitaire)</a:t>
            </a:r>
            <a:endParaRPr lang="en-GB" sz="16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P1.2 </a:t>
            </a:r>
            <a:r>
              <a:rPr lang="en-GB" sz="2800" dirty="0"/>
              <a:t>- Interactive Media </a:t>
            </a:r>
            <a:r>
              <a:rPr lang="en-GB" sz="2800" dirty="0" smtClean="0"/>
              <a:t>Outputs – </a:t>
            </a:r>
            <a:r>
              <a:rPr lang="en-GB" sz="2800" dirty="0"/>
              <a:t>Board Games</a:t>
            </a:r>
            <a:endParaRPr lang="en-US" sz="2800" b="1" dirty="0"/>
          </a:p>
        </p:txBody>
      </p:sp>
    </p:spTree>
    <p:extLst>
      <p:ext uri="{BB962C8B-B14F-4D97-AF65-F5344CB8AC3E}">
        <p14:creationId xmlns:p14="http://schemas.microsoft.com/office/powerpoint/2010/main" val="253123180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600" b="1" dirty="0"/>
              <a:t>Style</a:t>
            </a:r>
            <a:r>
              <a:rPr lang="en-GB" sz="1600" dirty="0"/>
              <a:t> – </a:t>
            </a:r>
            <a:r>
              <a:rPr lang="en-GB" sz="1600" dirty="0" smtClean="0"/>
              <a:t>Mostly appeals to children, multipage, to add a 3D element to stories, to make more interactive. Created from Page junctions, must have multiple layers, often have some degree of interactivity. . Uses depth and shade to produce effect.</a:t>
            </a:r>
            <a:endParaRPr lang="en-GB" sz="1600" dirty="0"/>
          </a:p>
          <a:p>
            <a:pPr marL="177800" indent="-163513"/>
            <a:r>
              <a:rPr lang="en-GB" sz="1600" b="1" dirty="0"/>
              <a:t>Choice of background and selected images </a:t>
            </a:r>
            <a:r>
              <a:rPr lang="en-GB" sz="1600" dirty="0"/>
              <a:t>– </a:t>
            </a:r>
            <a:r>
              <a:rPr lang="en-GB" sz="1600" dirty="0" smtClean="0"/>
              <a:t>Depends on the story, images are hand drawn so quality is high resolution, depth is down to age group, usually a small amount of text content and large amount of imagination.</a:t>
            </a:r>
            <a:endParaRPr lang="en-GB" sz="1600" dirty="0"/>
          </a:p>
          <a:p>
            <a:pPr marL="177800" indent="-163513"/>
            <a:r>
              <a:rPr lang="en-GB" sz="1600" b="1" dirty="0"/>
              <a:t>Visual method </a:t>
            </a:r>
            <a:r>
              <a:rPr lang="en-GB" sz="1600" dirty="0"/>
              <a:t>– </a:t>
            </a:r>
            <a:r>
              <a:rPr lang="en-GB" sz="1600" dirty="0" smtClean="0"/>
              <a:t>Characters and backgrounds usually stick to the 12 stages of animation, appeal, arc etc. Images are static mostly so the scene needs to be relevant, use of shade and light to add effect, background needs additional material to add character, birds, mountains, trees etc.</a:t>
            </a:r>
            <a:endParaRPr lang="en-GB" sz="1600" dirty="0"/>
          </a:p>
          <a:p>
            <a:pPr marL="177800" indent="-163513"/>
            <a:r>
              <a:rPr lang="en-GB" sz="1600" b="1" dirty="0"/>
              <a:t>Intent</a:t>
            </a:r>
            <a:r>
              <a:rPr lang="en-GB" sz="1600" dirty="0"/>
              <a:t> – To engage, </a:t>
            </a:r>
            <a:r>
              <a:rPr lang="en-GB" sz="1600" dirty="0" smtClean="0"/>
              <a:t>to be read in one sitting, return appeal, sometimes have sounds on push or textures for added appeal, appeal of characters and sub-characters, usually single stories with others in series, or nursery rhymes with moral tale. To tell a story in pictures and text, to inspire imagination as well as impress on a 3D level.</a:t>
            </a:r>
            <a:endParaRPr lang="en-GB" sz="16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P1.2 </a:t>
            </a:r>
            <a:r>
              <a:rPr lang="en-GB" sz="2800" dirty="0"/>
              <a:t>- Interactive Media </a:t>
            </a:r>
            <a:r>
              <a:rPr lang="en-GB" sz="2800" dirty="0" smtClean="0"/>
              <a:t>Outputs – Pop-Up Books</a:t>
            </a:r>
            <a:endParaRPr lang="en-US" sz="2800" b="1" dirty="0"/>
          </a:p>
        </p:txBody>
      </p:sp>
    </p:spTree>
    <p:extLst>
      <p:ext uri="{BB962C8B-B14F-4D97-AF65-F5344CB8AC3E}">
        <p14:creationId xmlns:p14="http://schemas.microsoft.com/office/powerpoint/2010/main" val="4590312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040560" cy="4929222"/>
          </a:xfrm>
        </p:spPr>
        <p:txBody>
          <a:bodyPr>
            <a:noAutofit/>
          </a:bodyPr>
          <a:lstStyle/>
          <a:p>
            <a:pPr marL="177800" indent="-163513"/>
            <a:r>
              <a:rPr lang="en-GB" sz="1600" b="1" dirty="0"/>
              <a:t>Style</a:t>
            </a:r>
            <a:r>
              <a:rPr lang="en-GB" sz="1600" dirty="0"/>
              <a:t> – </a:t>
            </a:r>
            <a:r>
              <a:rPr lang="en-GB" sz="1600" dirty="0" smtClean="0"/>
              <a:t>Small enough to fit into the DVD or box case, , multipage, read left to right, contains a range of images, often hand drawn and finished character. Images of characters removed from scenes, colourful, uses visual imagery to add to the game storyline.</a:t>
            </a:r>
          </a:p>
          <a:p>
            <a:pPr marL="177800" indent="-163513"/>
            <a:r>
              <a:rPr lang="en-GB" sz="1600" b="1" dirty="0" smtClean="0"/>
              <a:t>Choice </a:t>
            </a:r>
            <a:r>
              <a:rPr lang="en-GB" sz="1600" b="1" dirty="0"/>
              <a:t>of background and selected images </a:t>
            </a:r>
            <a:r>
              <a:rPr lang="en-GB" sz="1600" dirty="0"/>
              <a:t>– Depends </a:t>
            </a:r>
            <a:r>
              <a:rPr lang="en-GB" sz="1600" dirty="0" smtClean="0"/>
              <a:t>on the game, some are made to look like objects within the game (Skyrim, Lord of the Rings), some degree of visual backgrounds but usually 20% page fill or less. Page Corners, Leader text, images are from the game, set and explained, stats and collectibles, sometime locations and maps.</a:t>
            </a:r>
            <a:endParaRPr lang="en-GB" sz="1600" dirty="0"/>
          </a:p>
          <a:p>
            <a:pPr marL="177800" indent="-163513"/>
            <a:r>
              <a:rPr lang="en-GB" sz="1600" b="1" dirty="0"/>
              <a:t>Visual method </a:t>
            </a:r>
            <a:r>
              <a:rPr lang="en-GB" sz="1600" dirty="0"/>
              <a:t>– Characters </a:t>
            </a:r>
            <a:r>
              <a:rPr lang="en-GB" sz="1600" dirty="0" smtClean="0"/>
              <a:t>are full on, posed, images are separated from backgrounds, booklets are b</a:t>
            </a:r>
            <a:r>
              <a:rPr lang="en-GB" sz="1600" dirty="0"/>
              <a:t>roken down into sections, FAQ, </a:t>
            </a:r>
            <a:r>
              <a:rPr lang="en-GB" sz="1600" dirty="0" smtClean="0"/>
              <a:t>troubleshooting, support, hints, index, character and location pages. Appeal needs to add to the game.</a:t>
            </a:r>
          </a:p>
          <a:p>
            <a:pPr marL="177800" indent="-163513"/>
            <a:r>
              <a:rPr lang="en-GB" sz="1600" b="1" dirty="0" smtClean="0"/>
              <a:t>Intent</a:t>
            </a:r>
            <a:r>
              <a:rPr lang="en-GB" sz="1600" dirty="0" smtClean="0"/>
              <a:t> </a:t>
            </a:r>
            <a:r>
              <a:rPr lang="en-GB" sz="1600" dirty="0"/>
              <a:t>– To engage, </a:t>
            </a:r>
            <a:r>
              <a:rPr lang="en-GB" sz="1600" dirty="0" smtClean="0"/>
              <a:t>to give the user something to do during loading, to support the user, guide as well as instructions, one time read and then </a:t>
            </a:r>
            <a:r>
              <a:rPr lang="en-GB" sz="1600" dirty="0"/>
              <a:t>dropped in </a:t>
            </a:r>
            <a:r>
              <a:rPr lang="en-GB" sz="1600" dirty="0" smtClean="0"/>
              <a:t>when needed.</a:t>
            </a:r>
            <a:endParaRPr lang="en-GB" sz="16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P1.2 </a:t>
            </a:r>
            <a:r>
              <a:rPr lang="en-GB" sz="2800" dirty="0"/>
              <a:t>- Interactive Media </a:t>
            </a:r>
            <a:r>
              <a:rPr lang="en-GB" sz="2800" dirty="0" smtClean="0"/>
              <a:t>Outputs – Game Books</a:t>
            </a:r>
            <a:endParaRPr lang="en-US" sz="2800" b="1" dirty="0"/>
          </a:p>
        </p:txBody>
      </p:sp>
    </p:spTree>
    <p:extLst>
      <p:ext uri="{BB962C8B-B14F-4D97-AF65-F5344CB8AC3E}">
        <p14:creationId xmlns:p14="http://schemas.microsoft.com/office/powerpoint/2010/main" val="45903124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760640" cy="4929222"/>
          </a:xfrm>
        </p:spPr>
        <p:txBody>
          <a:bodyPr>
            <a:noAutofit/>
          </a:bodyPr>
          <a:lstStyle/>
          <a:p>
            <a:pPr marL="177800" indent="-163513"/>
            <a:r>
              <a:rPr lang="en-GB" sz="1800" b="1" dirty="0"/>
              <a:t>Style</a:t>
            </a:r>
            <a:r>
              <a:rPr lang="en-GB" sz="1800" dirty="0"/>
              <a:t> – Mostly </a:t>
            </a:r>
            <a:r>
              <a:rPr lang="en-GB" sz="1800" dirty="0" smtClean="0"/>
              <a:t>A4, pages divisible by 4, centre pages most important, majority of text content on the left hand side, text broken up with images, first line indent, front and back glossy, index and contents, shock or appeal value front page, littered with Ads especially towards the end. Competitions need to be relevant and hold attention long enough.</a:t>
            </a:r>
            <a:endParaRPr lang="en-GB" sz="1800" dirty="0"/>
          </a:p>
          <a:p>
            <a:pPr marL="177800" indent="-163513"/>
            <a:r>
              <a:rPr lang="en-GB" sz="1800" b="1" dirty="0"/>
              <a:t>Choice of background and selected images </a:t>
            </a:r>
            <a:r>
              <a:rPr lang="en-GB" sz="1800" dirty="0"/>
              <a:t>– Depends </a:t>
            </a:r>
            <a:r>
              <a:rPr lang="en-GB" sz="1800" dirty="0" smtClean="0"/>
              <a:t>on the magazine, high resolution, ad or agency chosen, posed, numbered with captions, usually reduced or missing background when person or object, outdoor scenes chosen for audience appeal.</a:t>
            </a:r>
            <a:endParaRPr lang="en-GB" sz="1800" dirty="0"/>
          </a:p>
          <a:p>
            <a:pPr marL="177800" indent="-163513"/>
            <a:r>
              <a:rPr lang="en-GB" sz="1800" b="1" dirty="0"/>
              <a:t>Visual method </a:t>
            </a:r>
            <a:r>
              <a:rPr lang="en-GB" sz="1800" dirty="0"/>
              <a:t>– </a:t>
            </a:r>
            <a:r>
              <a:rPr lang="en-GB" sz="1800" dirty="0" smtClean="0"/>
              <a:t>Needs to grad attention from 3 seconds, needs to be capable of appeal when flipped through, front cover is everything, back cover advert, images chosen from thousands, text needs to be short and pithy.</a:t>
            </a:r>
            <a:endParaRPr lang="en-GB" sz="1800" dirty="0"/>
          </a:p>
          <a:p>
            <a:pPr marL="177800" indent="-163513"/>
            <a:r>
              <a:rPr lang="en-GB" sz="1800" b="1" dirty="0"/>
              <a:t>Intent</a:t>
            </a:r>
            <a:r>
              <a:rPr lang="en-GB" sz="1800" dirty="0"/>
              <a:t> – To engage, </a:t>
            </a:r>
            <a:r>
              <a:rPr lang="en-GB" sz="1800" dirty="0" smtClean="0"/>
              <a:t>to entertain, to inform, to pass on a message. Competitions need to be medium to maintain appeal.</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400" dirty="0" smtClean="0"/>
              <a:t>P1.2 </a:t>
            </a:r>
            <a:r>
              <a:rPr lang="en-GB" sz="2400" dirty="0"/>
              <a:t>- Interactive Media </a:t>
            </a:r>
            <a:r>
              <a:rPr lang="en-GB" sz="2400" dirty="0" smtClean="0"/>
              <a:t>Outputs – Magazines (with Competitions)</a:t>
            </a:r>
            <a:endParaRPr lang="en-US" sz="2400" b="1" dirty="0"/>
          </a:p>
        </p:txBody>
      </p:sp>
    </p:spTree>
    <p:extLst>
      <p:ext uri="{BB962C8B-B14F-4D97-AF65-F5344CB8AC3E}">
        <p14:creationId xmlns:p14="http://schemas.microsoft.com/office/powerpoint/2010/main" val="45903124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109728" indent="0">
              <a:buNone/>
            </a:pPr>
            <a:r>
              <a:rPr lang="en-GB" sz="1800" dirty="0"/>
              <a:t>This unit aims to provide learners with the skills to design and create appropriate graphics to be used in interactive media e.g. websites and DVDs. </a:t>
            </a:r>
          </a:p>
          <a:p>
            <a:pPr marL="109728" indent="0">
              <a:buNone/>
            </a:pPr>
            <a:r>
              <a:rPr lang="en-GB" sz="1800" b="1" dirty="0"/>
              <a:t>LO1 Understand theory and applications of digital graphics technology </a:t>
            </a:r>
            <a:endParaRPr lang="en-GB" sz="1800" dirty="0"/>
          </a:p>
          <a:p>
            <a:r>
              <a:rPr lang="en-GB" sz="1800" dirty="0"/>
              <a:t>To enable learners to create their own digital graphics for an interactive product, it is necessary for them to firstly understand the applications of digital graphics and the theory behind them. Tutors must ensure that learners discuss, explore and consider a range of interactive media examples so that the uses of graphics can be assessed. These can take the form of printed as well as electronic outputs but a mix of the two is highly recommended. Although it is most likely examples will be from an American or British market, it would be beneficial to look at examples from other countries and learners could comment on differences and similarities. </a:t>
            </a:r>
          </a:p>
          <a:p>
            <a:r>
              <a:rPr lang="en-GB" sz="1800" dirty="0"/>
              <a:t>In groups or in tutor led discussions, it would be useful to carry out an analysis of how graphics are used in interactive media products, in particular, looking at where images have been used effectively and enhance a product and then where they have not been used appropriately, as well as if they are suitable for a given audience. The activity will aim to give learners a wider understanding of the products and allow them to make judgments on the technical decisions, such as choice of file size, which would have needed to have been made for each example.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Scenario</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4929222"/>
          </a:xfrm>
        </p:spPr>
        <p:txBody>
          <a:bodyPr>
            <a:noAutofit/>
          </a:bodyPr>
          <a:lstStyle/>
          <a:p>
            <a:pPr marL="177800" indent="-163513"/>
            <a:r>
              <a:rPr lang="en-GB" sz="2000" dirty="0" smtClean="0"/>
              <a:t>Graphics chosen for their subject matter or content within interactive media products are designed to enhance the appeal of the product as well as being suitable for the target audience. They also have been chosen for their technical specifications, file size, proportions, location of objects, graphic type, scalability, vector or bitmap.</a:t>
            </a:r>
          </a:p>
          <a:p>
            <a:pPr marL="177800" indent="-163513"/>
            <a:r>
              <a:rPr lang="en-GB" sz="2000" dirty="0" smtClean="0"/>
              <a:t>For instance, some companies web banners take up more than ½ of the opening page like Amazon or Apple whereas others like blogs or wikis they are smaller or menus or links within the banner like Wikipedia or Blogger.com. This was a company decision.</a:t>
            </a:r>
          </a:p>
          <a:p>
            <a:pPr marL="14287" indent="0">
              <a:buNone/>
            </a:pPr>
            <a:r>
              <a:rPr lang="en-GB" sz="2000" b="1" dirty="0" smtClean="0"/>
              <a:t>P1.3 - Task 3 </a:t>
            </a:r>
            <a:r>
              <a:rPr lang="en-GB" sz="2000" dirty="0" smtClean="0"/>
              <a:t>– With examples, analyse how </a:t>
            </a:r>
            <a:r>
              <a:rPr lang="en-GB" sz="2000" dirty="0"/>
              <a:t>graphics are used in </a:t>
            </a:r>
            <a:r>
              <a:rPr lang="en-GB" sz="2000" dirty="0" smtClean="0"/>
              <a:t>a range of interactive </a:t>
            </a:r>
            <a:r>
              <a:rPr lang="en-GB" sz="2000" dirty="0"/>
              <a:t>media </a:t>
            </a:r>
            <a:r>
              <a:rPr lang="en-GB" sz="2000" dirty="0" smtClean="0"/>
              <a:t>products.</a:t>
            </a:r>
          </a:p>
          <a:p>
            <a:pPr marL="177800" indent="-163513"/>
            <a:r>
              <a:rPr lang="en-GB" sz="2000" dirty="0" smtClean="0"/>
              <a:t>For this you will need to make judgments </a:t>
            </a:r>
            <a:r>
              <a:rPr lang="en-GB" sz="2000" dirty="0"/>
              <a:t>on the technical decisions, such as choice of file size, which would have needed to have been made for each example. </a:t>
            </a:r>
            <a:r>
              <a:rPr lang="en-GB" sz="2000" dirty="0" smtClean="0"/>
              <a:t>You will also need to examine </a:t>
            </a:r>
            <a:r>
              <a:rPr lang="en-GB" sz="2000" dirty="0"/>
              <a:t>how they have been used effectively, their suitability for the target audience, and </a:t>
            </a:r>
            <a:r>
              <a:rPr lang="en-GB" sz="2000" dirty="0" smtClean="0"/>
              <a:t>how they enhance </a:t>
            </a:r>
            <a:r>
              <a:rPr lang="en-GB" sz="2000" dirty="0"/>
              <a:t>a product and where they have not been used </a:t>
            </a:r>
            <a:r>
              <a:rPr lang="en-GB" sz="2000" dirty="0" smtClean="0"/>
              <a:t>appropriately.</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b="1" dirty="0" smtClean="0"/>
              <a:t>P1.3 </a:t>
            </a:r>
            <a:r>
              <a:rPr lang="en-GB" dirty="0"/>
              <a:t>- Applications of graphics </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3731909010"/>
              </p:ext>
            </p:extLst>
          </p:nvPr>
        </p:nvGraphicFramePr>
        <p:xfrm>
          <a:off x="179511" y="5877272"/>
          <a:ext cx="8856985" cy="426720"/>
        </p:xfrm>
        <a:graphic>
          <a:graphicData uri="http://schemas.openxmlformats.org/drawingml/2006/table">
            <a:tbl>
              <a:tblPr firstRow="1" bandRow="1">
                <a:tableStyleId>{5C22544A-7EE6-4342-B048-85BDC9FD1C3A}</a:tableStyleId>
              </a:tblPr>
              <a:tblGrid>
                <a:gridCol w="1291644"/>
                <a:gridCol w="2029726"/>
                <a:gridCol w="1752945"/>
                <a:gridCol w="1383904"/>
                <a:gridCol w="2398766"/>
              </a:tblGrid>
              <a:tr h="370840">
                <a:tc>
                  <a:txBody>
                    <a:bodyPr/>
                    <a:lstStyle/>
                    <a:p>
                      <a:pPr algn="ctr"/>
                      <a:r>
                        <a:rPr lang="en-GB" sz="1100" dirty="0" smtClean="0"/>
                        <a:t>How they</a:t>
                      </a:r>
                      <a:r>
                        <a:rPr lang="en-GB" sz="1100" baseline="0" dirty="0" smtClean="0"/>
                        <a:t> are used effectively</a:t>
                      </a:r>
                      <a:endParaRPr lang="en-GB" sz="1100" dirty="0"/>
                    </a:p>
                  </a:txBody>
                  <a:tcPr/>
                </a:tc>
                <a:tc>
                  <a:txBody>
                    <a:bodyPr/>
                    <a:lstStyle/>
                    <a:p>
                      <a:pPr algn="ctr"/>
                      <a:r>
                        <a:rPr lang="en-GB" sz="1100" dirty="0" smtClean="0"/>
                        <a:t>Suitability of graphics used for target audience</a:t>
                      </a:r>
                      <a:endParaRPr lang="en-GB" sz="1100" dirty="0"/>
                    </a:p>
                  </a:txBody>
                  <a:tcPr/>
                </a:tc>
                <a:tc>
                  <a:txBody>
                    <a:bodyPr/>
                    <a:lstStyle/>
                    <a:p>
                      <a:pPr algn="ctr"/>
                      <a:r>
                        <a:rPr lang="en-GB" sz="1100" dirty="0" smtClean="0"/>
                        <a:t>How they enhance a product or service</a:t>
                      </a:r>
                      <a:endParaRPr lang="en-GB" sz="1100" dirty="0"/>
                    </a:p>
                  </a:txBody>
                  <a:tcPr/>
                </a:tc>
                <a:tc>
                  <a:txBody>
                    <a:bodyPr/>
                    <a:lstStyle/>
                    <a:p>
                      <a:pPr algn="ctr"/>
                      <a:r>
                        <a:rPr lang="en-GB" sz="1100" dirty="0" smtClean="0"/>
                        <a:t>Technical decisions made</a:t>
                      </a:r>
                      <a:endParaRPr lang="en-GB" sz="1100" dirty="0"/>
                    </a:p>
                  </a:txBody>
                  <a:tcPr/>
                </a:tc>
                <a:tc>
                  <a:txBody>
                    <a:bodyPr/>
                    <a:lstStyle/>
                    <a:p>
                      <a:pPr algn="ctr"/>
                      <a:r>
                        <a:rPr lang="en-GB" sz="1100" dirty="0" smtClean="0"/>
                        <a:t>Examples of where they were not used effectively and why.</a:t>
                      </a:r>
                      <a:endParaRPr lang="en-GB" sz="1100" dirty="0"/>
                    </a:p>
                  </a:txBody>
                  <a:tcPr/>
                </a:tc>
              </a:tr>
            </a:tbl>
          </a:graphicData>
        </a:graphic>
      </p:graphicFrame>
    </p:spTree>
    <p:extLst>
      <p:ext uri="{BB962C8B-B14F-4D97-AF65-F5344CB8AC3E}">
        <p14:creationId xmlns:p14="http://schemas.microsoft.com/office/powerpoint/2010/main" val="208002194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77800" indent="-163513"/>
            <a:r>
              <a:rPr lang="en-GB" sz="2000" b="1" dirty="0" smtClean="0"/>
              <a:t>Backgrounds</a:t>
            </a:r>
            <a:r>
              <a:rPr lang="en-GB" sz="2000" b="1" dirty="0"/>
              <a:t>,(e.g. plain, pattern, texture)</a:t>
            </a:r>
            <a:r>
              <a:rPr lang="en-GB" sz="2000" dirty="0"/>
              <a:t> </a:t>
            </a:r>
            <a:r>
              <a:rPr lang="en-GB" sz="2000" dirty="0" smtClean="0"/>
              <a:t>– Choice of background is important, most website have plain backgrounds as it reduces loading times and does not get in the way of content, does not annoy repeat customers. Pattern backgrounds usually border a webpage or DVD so the main content within the page stands out more. Texture backgrounds like brushed metal or wood usually enhance the product by inferring the product in the imagery, grass for milk, bark for wood, bubbles for water.</a:t>
            </a:r>
          </a:p>
          <a:p>
            <a:pPr marL="177800" indent="-163513"/>
            <a:r>
              <a:rPr lang="en-GB" sz="2000" dirty="0" smtClean="0"/>
              <a:t>On games they are less common, images work better and set a precedent for the content. On DVD or Smart Television screens they are usually patterned so as not to distract. On Non-Digital versions this tends to be hand created to add visual appeal.</a:t>
            </a:r>
            <a:endParaRPr lang="en-GB" sz="2000" dirty="0"/>
          </a:p>
          <a:p>
            <a:pPr marL="177800" indent="-163513"/>
            <a:r>
              <a:rPr lang="en-GB" sz="2000" b="1" dirty="0" smtClean="0"/>
              <a:t>Website </a:t>
            </a:r>
            <a:r>
              <a:rPr lang="en-GB" sz="2000" b="1" dirty="0"/>
              <a:t>graphics, (e.g. logos, web banners)</a:t>
            </a:r>
            <a:r>
              <a:rPr lang="en-GB" sz="2000" dirty="0"/>
              <a:t> </a:t>
            </a:r>
            <a:r>
              <a:rPr lang="en-GB" sz="2000" dirty="0" smtClean="0"/>
              <a:t>– these usually have been chosen to be in keeping with the company, colour matching corporate identity. Logos say who the company is, banners advertise what they sell or offer deals or bargains. The template design used is usually consistent including colours so it is restricted in style and layout. Additional graphics include buttons, shopping baskets, links etc., they should be in keeping with the site and the site purpose.</a:t>
            </a:r>
          </a:p>
          <a:p>
            <a:pPr marL="177800" indent="-163513"/>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b="1" dirty="0" smtClean="0"/>
              <a:t>P1.3 </a:t>
            </a:r>
            <a:r>
              <a:rPr lang="en-GB" dirty="0"/>
              <a:t>- Applications of graphics </a:t>
            </a:r>
            <a:endParaRPr lang="en-US" b="1" dirty="0"/>
          </a:p>
        </p:txBody>
      </p:sp>
    </p:spTree>
    <p:extLst>
      <p:ext uri="{BB962C8B-B14F-4D97-AF65-F5344CB8AC3E}">
        <p14:creationId xmlns:p14="http://schemas.microsoft.com/office/powerpoint/2010/main" val="392917883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77800" indent="-163513"/>
            <a:r>
              <a:rPr lang="en-GB" sz="2000" b="1" dirty="0" smtClean="0"/>
              <a:t>Navigation </a:t>
            </a:r>
            <a:r>
              <a:rPr lang="en-GB" sz="2000" b="1" dirty="0"/>
              <a:t>methods, (e.g. bar, menu, rollover buttons, image links</a:t>
            </a:r>
            <a:r>
              <a:rPr lang="en-GB" sz="2000" b="1" dirty="0" smtClean="0"/>
              <a:t>) –</a:t>
            </a:r>
            <a:r>
              <a:rPr lang="en-GB" sz="2000" dirty="0" smtClean="0"/>
              <a:t> navigation bars are more common on websites because it is easier to produce and replicate. They tend to have standard java code to make them animated, drop downs, additional menus. They are simple but reduce down the amount of extra things for the customer to do. All buttons on them stay consistent with rollover, visited links and current page highlights.</a:t>
            </a:r>
          </a:p>
          <a:p>
            <a:pPr marL="177800" indent="-163513"/>
            <a:r>
              <a:rPr lang="en-GB" sz="2000" dirty="0" smtClean="0"/>
              <a:t>Rollover buttons tend to show the user that there is something linked and are usually brightened or bevelled versions of the current link. Image links tend to do the same, change slightly when hovered over to indicate that they are hyperlinked.</a:t>
            </a:r>
            <a:endParaRPr lang="en-GB" sz="2000" dirty="0"/>
          </a:p>
          <a:p>
            <a:pPr marL="177800" indent="-163513"/>
            <a:r>
              <a:rPr lang="en-GB" sz="2000" b="1" dirty="0" smtClean="0"/>
              <a:t>Interactive </a:t>
            </a:r>
            <a:r>
              <a:rPr lang="en-GB" sz="2000" b="1" dirty="0"/>
              <a:t>adverts </a:t>
            </a:r>
            <a:r>
              <a:rPr lang="en-GB" sz="2000" b="1" dirty="0" smtClean="0"/>
              <a:t>–</a:t>
            </a:r>
            <a:r>
              <a:rPr lang="en-GB" sz="2000" dirty="0" smtClean="0"/>
              <a:t> People get bored of adverts and static adverts do not impress return customers. Dynamic or interactive adverts can be updated by the company if place don other sites by picking the change of image and code from the server. This way they can maintain their appeal. Dynamic links, navigation and sometimes challenges add to their interest.</a:t>
            </a:r>
          </a:p>
          <a:p>
            <a:pPr marL="177800" indent="-163513"/>
            <a:r>
              <a:rPr lang="en-GB" sz="2000" dirty="0" smtClean="0"/>
              <a:t>Game related ones tend to provide some challenge to the user, Google’s </a:t>
            </a:r>
            <a:r>
              <a:rPr lang="en-GB" sz="2000" dirty="0" err="1" smtClean="0"/>
              <a:t>Pacman</a:t>
            </a:r>
            <a:r>
              <a:rPr lang="en-GB" sz="2000" dirty="0" smtClean="0"/>
              <a:t> and Rubik Cube for instance was very popular though it was not clear of purpose.</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b="1" dirty="0" smtClean="0"/>
              <a:t>P1.3 </a:t>
            </a:r>
            <a:r>
              <a:rPr lang="en-GB" dirty="0"/>
              <a:t>- Applications of graphics </a:t>
            </a:r>
            <a:endParaRPr lang="en-US" b="1" dirty="0"/>
          </a:p>
        </p:txBody>
      </p:sp>
    </p:spTree>
    <p:extLst>
      <p:ext uri="{BB962C8B-B14F-4D97-AF65-F5344CB8AC3E}">
        <p14:creationId xmlns:p14="http://schemas.microsoft.com/office/powerpoint/2010/main" val="170052318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77800" indent="-163513"/>
            <a:r>
              <a:rPr lang="en-GB" sz="2000" b="1" dirty="0" smtClean="0"/>
              <a:t>Animated </a:t>
            </a:r>
            <a:r>
              <a:rPr lang="en-GB" sz="2000" b="1" dirty="0"/>
              <a:t>graphics, (e.g. Flash</a:t>
            </a:r>
            <a:r>
              <a:rPr lang="en-GB" sz="2000" b="1" dirty="0" smtClean="0"/>
              <a:t>)</a:t>
            </a:r>
            <a:r>
              <a:rPr lang="en-GB" sz="2000" dirty="0" smtClean="0"/>
              <a:t> -  Websites with animated flash style graphics use little processing power and provide a lot of entertainment. Short adverts using Flash are usually interesting, a quick animation, text popping up or disappearing, items coming and going etc. they are a cheap advert that keeps the attention span for a period of time.</a:t>
            </a:r>
          </a:p>
          <a:p>
            <a:pPr marL="177800" indent="-163513"/>
            <a:r>
              <a:rPr lang="en-GB" sz="2000" dirty="0" smtClean="0"/>
              <a:t>Larger flash based programs like </a:t>
            </a:r>
            <a:r>
              <a:rPr lang="en-GB" sz="2000" dirty="0" err="1" smtClean="0"/>
              <a:t>MyMaths</a:t>
            </a:r>
            <a:r>
              <a:rPr lang="en-GB" sz="2000" dirty="0" smtClean="0"/>
              <a:t> etc. provide dual purposes of entertainment and education. Graphics limitations aside (vector usually) they are mostly compatible with other OS’s like Android without secondary plugins. Side scrolling image loops with links are more compatible than Java coded versions.</a:t>
            </a:r>
            <a:endParaRPr lang="en-GB" sz="2000" dirty="0"/>
          </a:p>
          <a:p>
            <a:pPr marL="177800" indent="-163513"/>
            <a:r>
              <a:rPr lang="en-GB" sz="2000" b="1" dirty="0" smtClean="0"/>
              <a:t>Smart </a:t>
            </a:r>
            <a:r>
              <a:rPr lang="en-GB" sz="2000" b="1" dirty="0"/>
              <a:t>phone screen </a:t>
            </a:r>
            <a:r>
              <a:rPr lang="en-GB" sz="2000" b="1" dirty="0" smtClean="0"/>
              <a:t>icons</a:t>
            </a:r>
            <a:r>
              <a:rPr lang="en-GB" sz="2000" dirty="0"/>
              <a:t> </a:t>
            </a:r>
            <a:r>
              <a:rPr lang="en-GB" sz="2000" dirty="0" smtClean="0"/>
              <a:t>– Technical issues force them to be small and vector based for loading times. Most contain few colours, the image selected against a background colour, something that represents the company or brand or type of product. E.g. Route maps usually show a road, communication apps a phone, Dictionary ones a book, sound ones a volume icon. These are universal and unless a company is so large as to not need it, they tend to stick to a similar theme.</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b="1" dirty="0" smtClean="0"/>
              <a:t>P1.3 </a:t>
            </a:r>
            <a:r>
              <a:rPr lang="en-GB" dirty="0"/>
              <a:t>- Applications of graphics </a:t>
            </a:r>
            <a:endParaRPr lang="en-US" b="1" dirty="0"/>
          </a:p>
        </p:txBody>
      </p:sp>
    </p:spTree>
    <p:extLst>
      <p:ext uri="{BB962C8B-B14F-4D97-AF65-F5344CB8AC3E}">
        <p14:creationId xmlns:p14="http://schemas.microsoft.com/office/powerpoint/2010/main" val="427380038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6002042" cy="5472607"/>
          </a:xfrm>
        </p:spPr>
        <p:txBody>
          <a:bodyPr>
            <a:noAutofit/>
          </a:bodyPr>
          <a:lstStyle/>
          <a:p>
            <a:pPr marL="177800" lvl="1" indent="-163513">
              <a:buSzPct val="68000"/>
              <a:buFont typeface="Wingdings 3"/>
              <a:buChar char=""/>
            </a:pPr>
            <a:r>
              <a:rPr lang="en-GB" sz="1600" b="1" dirty="0" smtClean="0"/>
              <a:t>Raster versus </a:t>
            </a:r>
            <a:r>
              <a:rPr lang="en-GB" sz="1600" b="1" dirty="0"/>
              <a:t>vector </a:t>
            </a:r>
            <a:r>
              <a:rPr lang="en-GB" sz="1600" dirty="0" smtClean="0"/>
              <a:t>-</a:t>
            </a:r>
            <a:r>
              <a:rPr lang="en-GB" sz="1600" dirty="0"/>
              <a:t> There are two types of images, vector and </a:t>
            </a:r>
            <a:r>
              <a:rPr lang="en-GB" sz="1600" dirty="0" smtClean="0"/>
              <a:t>Raster (bitmap), </a:t>
            </a:r>
            <a:r>
              <a:rPr lang="en-GB" sz="1600" b="1" dirty="0" smtClean="0"/>
              <a:t>Raster</a:t>
            </a:r>
            <a:r>
              <a:rPr lang="en-GB" sz="1600" dirty="0" smtClean="0"/>
              <a:t> </a:t>
            </a:r>
            <a:r>
              <a:rPr lang="en-GB" sz="1600" dirty="0"/>
              <a:t>is images, pictures, created in packages like Photoshop that use pixels to create the </a:t>
            </a:r>
            <a:r>
              <a:rPr lang="en-GB" sz="1600" dirty="0" smtClean="0"/>
              <a:t>image.</a:t>
            </a:r>
          </a:p>
          <a:p>
            <a:pPr marL="177800" lvl="1" indent="-163513">
              <a:buSzPct val="68000"/>
              <a:buFont typeface="Wingdings 3"/>
              <a:buChar char=""/>
            </a:pPr>
            <a:r>
              <a:rPr lang="en-GB" sz="1600" dirty="0" smtClean="0"/>
              <a:t>Features of Raster include pixel depth, </a:t>
            </a:r>
            <a:r>
              <a:rPr lang="en-GB" sz="1600" dirty="0"/>
              <a:t>dots per inch, scaling issues, file size, file formats TIFF, GIF, PNG, BMP, </a:t>
            </a:r>
            <a:r>
              <a:rPr lang="en-GB" sz="1600" dirty="0" smtClean="0"/>
              <a:t>JPEG. Each of these will have an impact on the quality of the image and the final output. For instance a 300 dpi JPEG is ½ as good as a 600dpi, but when it is saved as a BMP file the compression is lost and file size grows. When the image has more than 256 colours, the BMP rejects them for the nearest colour range. Only a Gif file can have transparency or animate but loses graphics quality to 16 colours when it does. A Tiff file is an uncompressed JPEG but maintains the quality and loads faster but file size is large.</a:t>
            </a:r>
          </a:p>
          <a:p>
            <a:pPr marL="177800" lvl="1" indent="-163513">
              <a:buSzPct val="68000"/>
              <a:buFont typeface="Wingdings 3"/>
              <a:buChar char=""/>
            </a:pPr>
            <a:r>
              <a:rPr lang="en-GB" sz="1600" dirty="0" smtClean="0"/>
              <a:t>Raster images cannot scale, that simple, well they can but quality is lost, it is the same as moving your head closer to the image, the image does not change but the screen pixel depth decreases.</a:t>
            </a:r>
          </a:p>
          <a:p>
            <a:pPr marL="177800" lvl="1" indent="-163513">
              <a:buSzPct val="68000"/>
              <a:buFont typeface="Wingdings 3"/>
              <a:buChar char=""/>
            </a:pPr>
            <a:r>
              <a:rPr lang="en-GB" sz="1600" dirty="0" smtClean="0"/>
              <a:t>All programs can import a Raster image, logos, images, banners etc. but few programs have an export facility like Art packages that manage them. A Raster image. A Raster image can be exported as a Vector image but will flatter the layers so the image is not scalable and will maintain a white surround.</a:t>
            </a:r>
            <a:endParaRPr lang="en-GB" sz="1600" dirty="0"/>
          </a:p>
        </p:txBody>
      </p:sp>
      <p:pic>
        <p:nvPicPr>
          <p:cNvPr id="16" name="Picture 2" descr="http://www.justskins.com/wp-content/uploads/2008/12/inkscape-047-spiro-typography.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9716" y="692697"/>
            <a:ext cx="2765913" cy="21602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1.123freevectors.com/wp-content/uploads/new/animals/120-animals-free-vector-illustrator-graphics-l.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3133" y="3212976"/>
            <a:ext cx="2773363" cy="2773364"/>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P1.4 - Digital Image Types (theory) </a:t>
            </a:r>
            <a:endParaRPr lang="en-GB" dirty="0"/>
          </a:p>
        </p:txBody>
      </p:sp>
    </p:spTree>
    <p:extLst>
      <p:ext uri="{BB962C8B-B14F-4D97-AF65-F5344CB8AC3E}">
        <p14:creationId xmlns:p14="http://schemas.microsoft.com/office/powerpoint/2010/main" val="19516442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07504" y="692696"/>
                <a:ext cx="6336704" cy="5472607"/>
              </a:xfrm>
            </p:spPr>
            <p:txBody>
              <a:bodyPr>
                <a:noAutofit/>
              </a:bodyPr>
              <a:lstStyle/>
              <a:p>
                <a:pPr marL="177800" indent="-163513"/>
                <a:r>
                  <a:rPr lang="en-GB" sz="1340" b="1" dirty="0" smtClean="0"/>
                  <a:t>Vector </a:t>
                </a:r>
                <a:r>
                  <a:rPr lang="en-GB" sz="1340" b="1" dirty="0"/>
                  <a:t>graphics</a:t>
                </a:r>
                <a:r>
                  <a:rPr lang="en-GB" sz="1340" dirty="0"/>
                  <a:t> on the other hand are mathematically calculated forms, work out by the computer as coordinates on the screen. A Vector image like a circle is </a:t>
                </a:r>
                <a14:m>
                  <m:oMath xmlns:m="http://schemas.openxmlformats.org/officeDocument/2006/math">
                    <m:r>
                      <a:rPr lang="el-GR" sz="1340">
                        <a:latin typeface="Cambria Math"/>
                      </a:rPr>
                      <m:t>𝜋</m:t>
                    </m:r>
                    <m:sSup>
                      <m:sSupPr>
                        <m:ctrlPr>
                          <a:rPr lang="en-GB" sz="1340" i="1">
                            <a:latin typeface="Cambria Math"/>
                          </a:rPr>
                        </m:ctrlPr>
                      </m:sSupPr>
                      <m:e>
                        <m:r>
                          <a:rPr lang="en-GB" sz="1340">
                            <a:latin typeface="Cambria Math"/>
                          </a:rPr>
                          <m:t>𝑟</m:t>
                        </m:r>
                      </m:e>
                      <m:sup>
                        <m:r>
                          <a:rPr lang="en-GB" sz="1340">
                            <a:latin typeface="Cambria Math"/>
                          </a:rPr>
                          <m:t>2</m:t>
                        </m:r>
                      </m:sup>
                    </m:sSup>
                    <m:r>
                      <a:rPr lang="en-GB" sz="1340">
                        <a:latin typeface="Cambria Math"/>
                      </a:rPr>
                      <m:t>,</m:t>
                    </m:r>
                  </m:oMath>
                </a14:m>
                <a:r>
                  <a:rPr lang="en-GB" sz="1340" dirty="0"/>
                  <a:t> and oval is the same with the x and y dimension decreased or increased. When the computer needs to make it larger, instead of increasing the pixels, it merely changes the </a:t>
                </a:r>
                <a:r>
                  <a:rPr lang="en-GB" sz="1340" dirty="0" smtClean="0"/>
                  <a:t>parameters </a:t>
                </a:r>
                <a:r>
                  <a:rPr lang="en-GB" sz="1340" dirty="0"/>
                  <a:t>of the formula. Therefor the image can be printed as large as necessary, shrunken, stretched or skewed without the loss of quality.</a:t>
                </a:r>
              </a:p>
              <a:p>
                <a:pPr marL="177800" indent="-163513"/>
                <a:r>
                  <a:rPr lang="en-GB" sz="1340" dirty="0"/>
                  <a:t>More importantly the image is a series of calculations, not pixels, therefor the amount of information and the length of time to calculate that position is far less, takes up less room and therefor the file size is far smaller no matter how complicated it </a:t>
                </a:r>
                <a:r>
                  <a:rPr lang="en-GB" sz="1340" dirty="0" smtClean="0"/>
                  <a:t>is.</a:t>
                </a:r>
              </a:p>
              <a:p>
                <a:pPr marL="177800" indent="-163513"/>
                <a:r>
                  <a:rPr lang="en-GB" sz="1340" dirty="0" smtClean="0"/>
                  <a:t>Vector graphics include geometric shapes that can be defined by a formula, </a:t>
                </a:r>
                <a:r>
                  <a:rPr lang="en-GB" sz="1340" dirty="0"/>
                  <a:t>lines, curves, </a:t>
                </a:r>
                <a:r>
                  <a:rPr lang="en-GB" sz="1340" dirty="0" smtClean="0"/>
                  <a:t>objects making them scalable, any vector shape can be printed larger, to any size, the dimensions of the calculation change but the smoothness persists.</a:t>
                </a:r>
              </a:p>
              <a:p>
                <a:pPr marL="177800" indent="-163513"/>
                <a:r>
                  <a:rPr lang="en-GB" sz="1340" dirty="0" smtClean="0"/>
                  <a:t>They are also more flexible, taken into 3D packages and made into 3D shapes, the formulas stay the same, content gets added.</a:t>
                </a:r>
              </a:p>
              <a:p>
                <a:pPr marL="177800" indent="-163513"/>
                <a:r>
                  <a:rPr lang="en-GB" sz="1340" dirty="0" smtClean="0"/>
                  <a:t>And because they are geometric using formulas, the </a:t>
                </a:r>
                <a:r>
                  <a:rPr lang="en-GB" sz="1340" dirty="0"/>
                  <a:t>file </a:t>
                </a:r>
                <a:r>
                  <a:rPr lang="en-GB" sz="1340" dirty="0" smtClean="0"/>
                  <a:t>size will be massively reduced, the computer does not need to know where every square pixel is, the formula and scale says so. File </a:t>
                </a:r>
                <a:r>
                  <a:rPr lang="en-GB" sz="1340" dirty="0"/>
                  <a:t>formats </a:t>
                </a:r>
                <a:r>
                  <a:rPr lang="en-GB" sz="1340" dirty="0" smtClean="0"/>
                  <a:t>include EPS</a:t>
                </a:r>
                <a:r>
                  <a:rPr lang="en-GB" sz="1340" dirty="0"/>
                  <a:t>, AI, CDR, DXF, SVG, </a:t>
                </a:r>
                <a:r>
                  <a:rPr lang="en-GB" sz="1340" dirty="0" smtClean="0"/>
                  <a:t>WMF and all will go into graphic packages for further manipulation.</a:t>
                </a:r>
                <a:endParaRPr lang="en-GB" sz="1340" dirty="0"/>
              </a:p>
              <a:p>
                <a:pPr marL="177800" indent="-163513"/>
                <a:r>
                  <a:rPr lang="en-GB" sz="1340" dirty="0"/>
                  <a:t>An example of a vector graphic program is Illustrator or Freehand and can be compared to Photoshop for a lot of </a:t>
                </a:r>
                <a:r>
                  <a:rPr lang="en-GB" sz="1340" dirty="0" smtClean="0"/>
                  <a:t>features, similar layout, similar saving features, cross compatibility etc. , Setting tonal variations, colour blends, shadows etc. are still mathematically calculated but the programs change when filters are used or when images are imported. </a:t>
                </a:r>
              </a:p>
              <a:p>
                <a:pPr marL="109728" indent="0">
                  <a:buNone/>
                </a:pPr>
                <a:r>
                  <a:rPr lang="en-GB" sz="1340" b="1" dirty="0" smtClean="0"/>
                  <a:t>P1.4 – Task 04</a:t>
                </a:r>
                <a:r>
                  <a:rPr lang="en-GB" sz="1340" dirty="0" smtClean="0"/>
                  <a:t> – State and define the technical difference between Vector and Raster with chosen examples in terms of function and features.</a:t>
                </a:r>
                <a:endParaRPr lang="en-GB" sz="134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07504" y="692696"/>
                <a:ext cx="6336704" cy="5472607"/>
              </a:xfrm>
              <a:blipFill rotWithShape="1">
                <a:blip r:embed="rId2"/>
                <a:stretch>
                  <a:fillRect t="-111" r="-577" b="-4571"/>
                </a:stretch>
              </a:blipFill>
            </p:spPr>
            <p:txBody>
              <a:bodyPr/>
              <a:lstStyle/>
              <a:p>
                <a:r>
                  <a:rPr lang="en-GB">
                    <a:noFill/>
                  </a:rPr>
                  <a:t> </a:t>
                </a:r>
              </a:p>
            </p:txBody>
          </p:sp>
        </mc:Fallback>
      </mc:AlternateContent>
      <p:pic>
        <p:nvPicPr>
          <p:cNvPr id="16" name="Picture 2" descr="http://www.justskins.com/wp-content/uploads/2008/12/inkscape-047-spiro-typography.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692697"/>
            <a:ext cx="2499413" cy="19520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1.123freevectors.com/wp-content/uploads/new/animals/120-animals-free-vector-illustrator-graphics-l.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216" y="3466058"/>
            <a:ext cx="2520280" cy="2520281"/>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P1.4 - Digital Image Types (theory) </a:t>
            </a:r>
            <a:endParaRPr lang="en-GB" dirty="0"/>
          </a:p>
        </p:txBody>
      </p:sp>
    </p:spTree>
    <p:extLst>
      <p:ext uri="{BB962C8B-B14F-4D97-AF65-F5344CB8AC3E}">
        <p14:creationId xmlns:p14="http://schemas.microsoft.com/office/powerpoint/2010/main" val="3282598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6902142" cy="5832647"/>
          </a:xfrm>
        </p:spPr>
        <p:txBody>
          <a:bodyPr>
            <a:noAutofit/>
          </a:bodyPr>
          <a:lstStyle/>
          <a:p>
            <a:pPr marL="176213" indent="-169863"/>
            <a:r>
              <a:rPr lang="en-GB" sz="1300" b="1" dirty="0" smtClean="0"/>
              <a:t>Lossless Compression</a:t>
            </a:r>
            <a:r>
              <a:rPr lang="en-GB" sz="1300" dirty="0" smtClean="0"/>
              <a:t> </a:t>
            </a:r>
            <a:r>
              <a:rPr lang="en-GB" sz="1300" dirty="0"/>
              <a:t>lets you recreate the original file exactly. All lossless compression is based on the idea of breaking a file into a "smaller" form for transmission or storage and then putting it back together on the other end so it can be used again.</a:t>
            </a:r>
          </a:p>
          <a:p>
            <a:pPr marL="176213" indent="-169863"/>
            <a:r>
              <a:rPr lang="en-GB" sz="1300" b="1" dirty="0"/>
              <a:t>Lossy compression</a:t>
            </a:r>
            <a:r>
              <a:rPr lang="en-GB" sz="1300" dirty="0"/>
              <a:t> works very differently. These programs simply eliminate "unnecessary" bits of information, </a:t>
            </a:r>
            <a:r>
              <a:rPr lang="en-GB" sz="1300" dirty="0" smtClean="0"/>
              <a:t>altering </a:t>
            </a:r>
            <a:r>
              <a:rPr lang="en-GB" sz="1300" dirty="0"/>
              <a:t>the file so that it is smaller. This type of compression is used a lot for reducing the file size of bitmap pictures, which tend to be fairly bulky. To see how this works, let's consider how your computer might compress a </a:t>
            </a:r>
            <a:r>
              <a:rPr lang="en-GB" sz="1300" dirty="0" smtClean="0"/>
              <a:t>scanned </a:t>
            </a:r>
            <a:r>
              <a:rPr lang="en-GB" sz="1300" dirty="0"/>
              <a:t>photograph.</a:t>
            </a:r>
          </a:p>
          <a:p>
            <a:pPr marL="176213" indent="-169863"/>
            <a:r>
              <a:rPr lang="en-GB" sz="1300" dirty="0"/>
              <a:t>A lossless compression program can't do much with this type of file. While large parts of the picture may look the </a:t>
            </a:r>
            <a:r>
              <a:rPr lang="en-GB" sz="1300" dirty="0" smtClean="0"/>
              <a:t>same, </a:t>
            </a:r>
            <a:r>
              <a:rPr lang="en-GB" sz="1300" dirty="0"/>
              <a:t>the whole sky is blue, for </a:t>
            </a:r>
            <a:r>
              <a:rPr lang="en-GB" sz="1300" dirty="0" smtClean="0"/>
              <a:t>example, </a:t>
            </a:r>
            <a:r>
              <a:rPr lang="en-GB" sz="1300" dirty="0"/>
              <a:t>most of the individual pixels are a little bit different. To make this picture smaller without compromising the resolution, you have to change the </a:t>
            </a:r>
            <a:r>
              <a:rPr lang="en-GB" sz="1300" dirty="0" smtClean="0"/>
              <a:t>colour </a:t>
            </a:r>
            <a:r>
              <a:rPr lang="en-GB" sz="1300" dirty="0"/>
              <a:t>value for certain pixels. If the picture had a lot of blue sky, the program would pick one </a:t>
            </a:r>
            <a:r>
              <a:rPr lang="en-GB" sz="1300" dirty="0" smtClean="0"/>
              <a:t>colour </a:t>
            </a:r>
            <a:r>
              <a:rPr lang="en-GB" sz="1300" dirty="0"/>
              <a:t>of blue that could be used for every pixel. Then, the program rewrites the file so that the value for every sky pixel refers back to this information. If the compression scheme works well, you won't notice the change, but the file size will be significantly reduced.</a:t>
            </a:r>
          </a:p>
          <a:p>
            <a:pPr marL="176213" indent="-169863"/>
            <a:r>
              <a:rPr lang="en-GB" sz="1300" dirty="0"/>
              <a:t>Of course, with lossy compression, you can't get the original file back after it has been compressed. You're stuck with the compression program's reinterpretation of the original. For this reason, you can't use this sort of compression for anything that needs to be reproduced exactly, including </a:t>
            </a:r>
            <a:r>
              <a:rPr lang="en-GB" sz="1300" dirty="0" smtClean="0"/>
              <a:t>executable software </a:t>
            </a:r>
            <a:r>
              <a:rPr lang="en-GB" sz="1300" dirty="0"/>
              <a:t>applications, databases and </a:t>
            </a:r>
            <a:r>
              <a:rPr lang="en-GB" sz="1300" dirty="0" smtClean="0"/>
              <a:t>spread sheets.</a:t>
            </a:r>
          </a:p>
          <a:p>
            <a:pPr marL="176213" indent="-169863"/>
            <a:r>
              <a:rPr lang="en-GB" sz="1400" b="1" dirty="0" smtClean="0"/>
              <a:t>Optimising</a:t>
            </a:r>
            <a:r>
              <a:rPr lang="en-GB" sz="1400" dirty="0"/>
              <a:t>, (e.g. file size, dimensions, appropriateness for intended output). </a:t>
            </a:r>
            <a:r>
              <a:rPr lang="en-GB" sz="1400" dirty="0" smtClean="0"/>
              <a:t>There is always a compromise of quality vs. File size, Large files are harder to transport and take longer to load but shrinking them (using Compression or optimisation) can work if the file is not reduced too much. Here the line is drawn is down to the technical needs of the client and the content of the image.</a:t>
            </a:r>
            <a:endParaRPr lang="en-GB" sz="1300" dirty="0" smtClean="0"/>
          </a:p>
          <a:p>
            <a:pPr marL="6350" indent="0">
              <a:buNone/>
            </a:pPr>
            <a:r>
              <a:rPr lang="en-GB" sz="1300" b="1" dirty="0" smtClean="0"/>
              <a:t>P1.5 </a:t>
            </a:r>
            <a:r>
              <a:rPr lang="en-GB" sz="1300" b="1" dirty="0"/>
              <a:t>– Task </a:t>
            </a:r>
            <a:r>
              <a:rPr lang="en-GB" sz="1300" b="1" dirty="0" smtClean="0"/>
              <a:t>05</a:t>
            </a:r>
            <a:r>
              <a:rPr lang="en-GB" sz="1300" dirty="0" smtClean="0"/>
              <a:t> </a:t>
            </a:r>
            <a:r>
              <a:rPr lang="en-GB" sz="1300" dirty="0"/>
              <a:t>– </a:t>
            </a:r>
            <a:r>
              <a:rPr lang="en-GB" sz="1300" dirty="0" smtClean="0"/>
              <a:t>Define and compare </a:t>
            </a:r>
            <a:r>
              <a:rPr lang="en-GB" sz="1300" b="1" dirty="0" smtClean="0"/>
              <a:t>Lossy</a:t>
            </a:r>
            <a:r>
              <a:rPr lang="en-GB" sz="1300" dirty="0" smtClean="0"/>
              <a:t> and </a:t>
            </a:r>
            <a:r>
              <a:rPr lang="en-GB" sz="1300" b="1" dirty="0" smtClean="0"/>
              <a:t>Lossless</a:t>
            </a:r>
            <a:r>
              <a:rPr lang="en-GB" sz="1300" dirty="0" smtClean="0"/>
              <a:t> Compression and the importance of </a:t>
            </a:r>
            <a:r>
              <a:rPr lang="en-GB" sz="1300" b="1" dirty="0" smtClean="0"/>
              <a:t>Optimising</a:t>
            </a:r>
            <a:r>
              <a:rPr lang="en-GB" sz="1300" dirty="0" smtClean="0"/>
              <a:t> images for final output with </a:t>
            </a:r>
            <a:r>
              <a:rPr lang="en-GB" sz="1300" dirty="0"/>
              <a:t>chosen examples</a:t>
            </a:r>
            <a:r>
              <a:rPr lang="en-GB" sz="1300" dirty="0" smtClean="0"/>
              <a:t>.</a:t>
            </a:r>
          </a:p>
        </p:txBody>
      </p:sp>
      <p:pic>
        <p:nvPicPr>
          <p:cNvPr id="1026" name="Picture 2" descr="http://1.bp.blogspot.com/_2mmoC7Ls9UQ/TOs7EUjKoII/AAAAAAAAADg/p3w5-Wy8VRQ/s320/Lossy-JPE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5428" y="2996952"/>
            <a:ext cx="2163076" cy="1182482"/>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155575" y="-8461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AutoShape 4"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307975" y="-6937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0822" y="1340768"/>
            <a:ext cx="2147682" cy="14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http://printproductionfaq.com/wp-content/uploads/2010/07/image_compression_lossy_lossless2.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0608" y="4293096"/>
            <a:ext cx="2067895" cy="2067896"/>
          </a:xfrm>
          <a:prstGeom prst="rect">
            <a:avLst/>
          </a:prstGeom>
          <a:noFill/>
          <a:extLst>
            <a:ext uri="{909E8E84-426E-40DD-AFC4-6F175D3DCCD1}">
              <a14:hiddenFill xmlns:a14="http://schemas.microsoft.com/office/drawing/2010/main">
                <a:solidFill>
                  <a:srgbClr val="FFFFFF"/>
                </a:solidFill>
              </a14:hiddenFill>
            </a:ext>
          </a:extLst>
        </p:spPr>
      </p:pic>
      <p:sp>
        <p:nvSpPr>
          <p:cNvPr id="34"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mtClean="0"/>
              <a:t>P1.5 - Compressions techniques (theory) </a:t>
            </a:r>
            <a:endParaRPr lang="en-GB" dirty="0"/>
          </a:p>
        </p:txBody>
      </p:sp>
    </p:spTree>
    <p:extLst>
      <p:ext uri="{BB962C8B-B14F-4D97-AF65-F5344CB8AC3E}">
        <p14:creationId xmlns:p14="http://schemas.microsoft.com/office/powerpoint/2010/main" val="37018181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0138" y="692697"/>
            <a:ext cx="6974150" cy="5472607"/>
          </a:xfrm>
        </p:spPr>
        <p:txBody>
          <a:bodyPr>
            <a:noAutofit/>
          </a:bodyPr>
          <a:lstStyle/>
          <a:p>
            <a:pPr marL="177800" lvl="1" indent="-177800">
              <a:buFont typeface="Wingdings 3" pitchFamily="18" charset="2"/>
              <a:buChar char=""/>
            </a:pPr>
            <a:r>
              <a:rPr lang="en-GB" sz="1250" b="1" dirty="0" smtClean="0"/>
              <a:t>Colour Depth – </a:t>
            </a:r>
            <a:r>
              <a:rPr lang="en-GB" sz="1250" dirty="0"/>
              <a:t>1-bit, 8-bit, 16-bit, </a:t>
            </a:r>
            <a:r>
              <a:rPr lang="en-GB" sz="1250" dirty="0" smtClean="0"/>
              <a:t>32-bit and PPI. </a:t>
            </a:r>
            <a:r>
              <a:rPr lang="en-GB" sz="1250" dirty="0"/>
              <a:t>This </a:t>
            </a:r>
            <a:r>
              <a:rPr lang="en-GB" sz="1250" dirty="0" smtClean="0"/>
              <a:t>is about the amount of colours used in an image and can be determined when the image is created, decided when the image is used or when the image is saved. This is calculated by BPP (Bits Per Pixel) and is the number of colours per square used by the computer. Simply put, the less colours per square, the smaller the image size. Decisions are made according to the amount of colours the image has already, for instance a Black and White Image can be reduced to 1 bit (2 colours) and not have an impact on quality. A Gif file when transferred to JPEG can have 16 bit (256 colours) without have an impact on quality. This is determined as stepping up. Stepping down is when the image has more colours but needs to be reduced, for instance when being placed in Paint or as a .Pat file (pattern) for other objects.</a:t>
            </a:r>
            <a:endParaRPr lang="en-GB" sz="1250" b="1" dirty="0" smtClean="0"/>
          </a:p>
          <a:p>
            <a:pPr marL="177800" lvl="1" indent="-177800">
              <a:buFont typeface="Wingdings 3" pitchFamily="18" charset="2"/>
              <a:buChar char=""/>
            </a:pPr>
            <a:r>
              <a:rPr lang="en-GB" sz="1250" b="1" dirty="0" smtClean="0"/>
              <a:t>Colour modes</a:t>
            </a:r>
            <a:r>
              <a:rPr lang="en-GB" sz="1250" dirty="0" smtClean="0"/>
              <a:t> </a:t>
            </a:r>
            <a:r>
              <a:rPr lang="en-GB" sz="1250" dirty="0"/>
              <a:t>(RGB and </a:t>
            </a:r>
            <a:r>
              <a:rPr lang="en-GB" sz="1250" dirty="0" smtClean="0"/>
              <a:t>CMYK, </a:t>
            </a:r>
            <a:r>
              <a:rPr lang="en-GB" sz="1250" dirty="0" err="1" smtClean="0"/>
              <a:t>Grayscale</a:t>
            </a:r>
            <a:r>
              <a:rPr lang="en-GB" sz="1250" dirty="0" smtClean="0"/>
              <a:t>, </a:t>
            </a:r>
            <a:r>
              <a:rPr lang="en-GB" sz="1250" dirty="0"/>
              <a:t>HSV, YUV, </a:t>
            </a:r>
            <a:r>
              <a:rPr lang="en-GB" sz="1250" dirty="0" err="1"/>
              <a:t>YCbCr</a:t>
            </a:r>
            <a:r>
              <a:rPr lang="en-GB" sz="1250" dirty="0" smtClean="0"/>
              <a:t>) </a:t>
            </a:r>
            <a:r>
              <a:rPr lang="en-GB" sz="1250" dirty="0"/>
              <a:t>– There has always been two </a:t>
            </a:r>
            <a:r>
              <a:rPr lang="en-GB" sz="1250" dirty="0" smtClean="0"/>
              <a:t>popular colour modes </a:t>
            </a:r>
            <a:r>
              <a:rPr lang="en-GB" sz="1250" dirty="0"/>
              <a:t>since the development of computer artistry, one developed and used primarily for PC’s and one for Apples. When the line between the two computer formats disappeared the choice of colour models to use remained.</a:t>
            </a:r>
          </a:p>
          <a:p>
            <a:pPr marL="177800" lvl="1" indent="-177800">
              <a:buFont typeface="Wingdings 3" pitchFamily="18" charset="2"/>
              <a:buChar char=""/>
            </a:pPr>
            <a:r>
              <a:rPr lang="en-GB" sz="1250" b="1" dirty="0"/>
              <a:t>RGB</a:t>
            </a:r>
            <a:r>
              <a:rPr lang="en-GB" sz="1250" dirty="0"/>
              <a:t> (Red, Green and Blue), all three colours mixed makes black, the absence of all three makes white, every colour in between is a percentage of these three. What it did not define clearly was the tonal variation in the colouring, darks and lights, focussing more on the pure colours.</a:t>
            </a:r>
          </a:p>
          <a:p>
            <a:pPr marL="177800" lvl="1" indent="-177800">
              <a:buFont typeface="Wingdings 3" pitchFamily="18" charset="2"/>
              <a:buChar char=""/>
            </a:pPr>
            <a:r>
              <a:rPr lang="en-GB" sz="1250" b="1" dirty="0"/>
              <a:t>CYMK</a:t>
            </a:r>
            <a:r>
              <a:rPr lang="en-GB" sz="1250" dirty="0"/>
              <a:t> (Cyan, Magenta, Yellow and Black) was developed as a crossover between the three primary colours. Red and Blue make Cyan, Blue and Green make yellow etc. The K (Black because there were too many other B’s like Blue, Brown, Beige etc.) differentiated the tones from dark to light.</a:t>
            </a:r>
          </a:p>
          <a:p>
            <a:pPr marL="177800" lvl="1" indent="-177800">
              <a:buFont typeface="Wingdings 3" pitchFamily="18" charset="2"/>
              <a:buChar char=""/>
            </a:pPr>
            <a:r>
              <a:rPr lang="en-GB" sz="1250" dirty="0" smtClean="0"/>
              <a:t>The other modes HSV, YUV and </a:t>
            </a:r>
            <a:r>
              <a:rPr lang="en-GB" sz="1250" dirty="0" err="1" smtClean="0"/>
              <a:t>YCbCr</a:t>
            </a:r>
            <a:r>
              <a:rPr lang="en-GB" sz="1250" dirty="0" smtClean="0"/>
              <a:t> are more specific when exporting graphics into 3D packages in order to maintain shading, depth and linear contrast.</a:t>
            </a:r>
          </a:p>
          <a:p>
            <a:pPr marL="177800" lvl="1" indent="-177800">
              <a:buFont typeface="Wingdings 3" pitchFamily="18" charset="2"/>
              <a:buChar char=""/>
            </a:pPr>
            <a:r>
              <a:rPr lang="en-GB" sz="1250" dirty="0" smtClean="0"/>
              <a:t>At </a:t>
            </a:r>
            <a:r>
              <a:rPr lang="en-GB" sz="1250" dirty="0"/>
              <a:t>the end of the day they both give the same results with RGB slightly richer in purity against CMYK with a wider variety of tones. Why choose, anything dealing with the web should always be in RGB and printed material should be in CMYK. And printing is done in plates, CYMK plates. See </a:t>
            </a:r>
            <a:r>
              <a:rPr lang="en-GB" sz="1250" dirty="0">
                <a:hlinkClick r:id="rId2"/>
              </a:rPr>
              <a:t>here</a:t>
            </a:r>
            <a:r>
              <a:rPr lang="en-GB" sz="1250" dirty="0"/>
              <a:t> for details.</a:t>
            </a:r>
          </a:p>
          <a:p>
            <a:pPr marL="0" lvl="1" indent="0">
              <a:buNone/>
            </a:pPr>
            <a:r>
              <a:rPr lang="en-GB" sz="1250" b="1" dirty="0" smtClean="0"/>
              <a:t>M1.1 – Task 06</a:t>
            </a:r>
            <a:r>
              <a:rPr lang="en-GB" sz="1250" dirty="0" smtClean="0"/>
              <a:t> – Research and Discuss the different purposes and benefits of colour models in defining graphic images.</a:t>
            </a:r>
            <a:endParaRPr lang="en-GB" sz="1250" dirty="0"/>
          </a:p>
        </p:txBody>
      </p:sp>
      <p:pic>
        <p:nvPicPr>
          <p:cNvPr id="3074" name="Picture 2" descr="http://www.xaraxone.com/webxealot/workbook02/color_wheel_4.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1674" y="980728"/>
            <a:ext cx="1774822" cy="174225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handabrotz.blog.widyatama.ac.id/files/2012/03/cmyk-color-wheel-l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61674" y="3118841"/>
            <a:ext cx="1774822" cy="1787351"/>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M1.1 - Settings (theory) – Colour Depth and Colour Mode </a:t>
            </a:r>
            <a:endParaRPr lang="en-GB" dirty="0"/>
          </a:p>
        </p:txBody>
      </p:sp>
    </p:spTree>
    <p:extLst>
      <p:ext uri="{BB962C8B-B14F-4D97-AF65-F5344CB8AC3E}">
        <p14:creationId xmlns:p14="http://schemas.microsoft.com/office/powerpoint/2010/main" val="30557858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4134" y="692697"/>
            <a:ext cx="6290074" cy="5472607"/>
          </a:xfrm>
        </p:spPr>
        <p:txBody>
          <a:bodyPr>
            <a:normAutofit/>
          </a:bodyPr>
          <a:lstStyle/>
          <a:p>
            <a:pPr marL="177800" lvl="1" indent="-177800">
              <a:buFont typeface="Wingdings 3" pitchFamily="18" charset="2"/>
              <a:buChar char=""/>
            </a:pPr>
            <a:r>
              <a:rPr lang="en-GB" sz="1800" b="1" dirty="0" smtClean="0"/>
              <a:t>Dots </a:t>
            </a:r>
            <a:r>
              <a:rPr lang="en-GB" sz="1800" b="1" dirty="0"/>
              <a:t>per inch </a:t>
            </a:r>
            <a:r>
              <a:rPr lang="en-GB" sz="1800" b="1" dirty="0" smtClean="0"/>
              <a:t>(DPI) </a:t>
            </a:r>
            <a:r>
              <a:rPr lang="en-GB" sz="1800" dirty="0" smtClean="0"/>
              <a:t>– this is the density of the image, the more dots per inch, the more detailed the image looks and the better it will print. This also means more time to print and more ink, larger files and more processing power.</a:t>
            </a:r>
          </a:p>
          <a:p>
            <a:pPr marL="177800" lvl="1" indent="-177800">
              <a:buFont typeface="Wingdings 3" pitchFamily="18" charset="2"/>
              <a:buChar char=""/>
            </a:pPr>
            <a:r>
              <a:rPr lang="en-GB" sz="1800" dirty="0" smtClean="0"/>
              <a:t>Screen resolution is set in DPI, the higher it is set the more detailed the images are, this means better quality but screen resolution is better than printed resolution. A standard ink printer prints at 600dpi so there will be a degrading of the image when it prints. A good ink printer will print at 1200dpi and will be slower, laser colour printers start about the same but are faster.</a:t>
            </a:r>
          </a:p>
          <a:p>
            <a:pPr marL="177800" lvl="1" indent="-177800">
              <a:buFont typeface="Wingdings 3" pitchFamily="18" charset="2"/>
              <a:buChar char=""/>
            </a:pPr>
            <a:r>
              <a:rPr lang="en-GB" sz="1800" dirty="0" smtClean="0"/>
              <a:t>Screen resolutions in comparison go up to 2000dpi, depending on the graphics card. This will mean some loss in quality but not everyone needs to print. Very high resolution screens are there for that detail, </a:t>
            </a:r>
            <a:r>
              <a:rPr lang="en-GB" sz="1800" dirty="0" err="1" smtClean="0"/>
              <a:t>archviz</a:t>
            </a:r>
            <a:r>
              <a:rPr lang="en-GB" sz="1800" dirty="0" smtClean="0"/>
              <a:t> images, high-definition video, 3d modelling and CAD for instance.</a:t>
            </a:r>
          </a:p>
          <a:p>
            <a:pPr marL="0" lvl="1" indent="0">
              <a:buNone/>
            </a:pPr>
            <a:r>
              <a:rPr lang="en-GB" sz="1800" b="1" dirty="0" smtClean="0"/>
              <a:t>M1.2 </a:t>
            </a:r>
            <a:r>
              <a:rPr lang="en-GB" sz="1800" b="1" dirty="0"/>
              <a:t>– Task </a:t>
            </a:r>
            <a:r>
              <a:rPr lang="en-GB" sz="1800" b="1" dirty="0" smtClean="0"/>
              <a:t>07</a:t>
            </a:r>
            <a:r>
              <a:rPr lang="en-GB" sz="1800" dirty="0" smtClean="0"/>
              <a:t> </a:t>
            </a:r>
            <a:r>
              <a:rPr lang="en-GB" sz="1800" dirty="0"/>
              <a:t>– </a:t>
            </a:r>
            <a:r>
              <a:rPr lang="en-GB" sz="1800" dirty="0" smtClean="0"/>
              <a:t>Discuss how the density of a output image  can impact on the users picture quality with </a:t>
            </a:r>
            <a:r>
              <a:rPr lang="en-GB" sz="1800" dirty="0"/>
              <a:t>chosen </a:t>
            </a:r>
            <a:r>
              <a:rPr lang="en-GB" sz="1800" dirty="0" smtClean="0"/>
              <a:t>examples.</a:t>
            </a:r>
            <a:endParaRPr lang="en-GB" sz="1800" dirty="0"/>
          </a:p>
        </p:txBody>
      </p:sp>
      <p:pic>
        <p:nvPicPr>
          <p:cNvPr id="4099" name="Picture 3" descr="salibamai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438" y="908720"/>
            <a:ext cx="2464373" cy="136815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gotprint.net/ray/highRes-vs-LoRes.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4768" y="2492896"/>
            <a:ext cx="2499653" cy="1960215"/>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http://www.maptek.com/images/media_center/I-Site_12_300dpi.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4768" y="4725144"/>
            <a:ext cx="2461728" cy="1554011"/>
          </a:xfrm>
          <a:prstGeom prst="rect">
            <a:avLst/>
          </a:prstGeom>
          <a:noFill/>
          <a:extLst>
            <a:ext uri="{909E8E84-426E-40DD-AFC4-6F175D3DCCD1}">
              <a14:hiddenFill xmlns:a14="http://schemas.microsoft.com/office/drawing/2010/main">
                <a:solidFill>
                  <a:srgbClr val="FFFFFF"/>
                </a:solidFill>
              </a14:hiddenFill>
            </a:ext>
          </a:extLst>
        </p:spPr>
      </p:pic>
      <p:sp>
        <p:nvSpPr>
          <p:cNvPr id="19"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M1.2 - Settings (theory) – Resolution and Pixel Depth</a:t>
            </a:r>
            <a:endParaRPr lang="en-GB" dirty="0"/>
          </a:p>
        </p:txBody>
      </p:sp>
    </p:spTree>
    <p:extLst>
      <p:ext uri="{BB962C8B-B14F-4D97-AF65-F5344CB8AC3E}">
        <p14:creationId xmlns:p14="http://schemas.microsoft.com/office/powerpoint/2010/main" val="3984323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588" indent="0"/>
            <a:r>
              <a:rPr lang="en-GB" sz="1500" dirty="0" smtClean="0"/>
              <a:t>For your project you will be creating three varied graphics that take into consideration the Graphic Application, Graphic Type, Optimisation and Compression used, DPI, Colour Depth and Colour Mode of the final produced and output images.</a:t>
            </a:r>
          </a:p>
          <a:p>
            <a:pPr marL="1588" indent="0"/>
            <a:r>
              <a:rPr lang="en-GB" sz="1500" dirty="0" smtClean="0"/>
              <a:t>To best understand the importance of these types you will need to demonstrate these consideration others </a:t>
            </a:r>
            <a:r>
              <a:rPr lang="en-GB" sz="1500" dirty="0"/>
              <a:t>have </a:t>
            </a:r>
            <a:r>
              <a:rPr lang="en-GB" sz="1500" dirty="0" smtClean="0"/>
              <a:t>taken when Graphics were produced. You </a:t>
            </a:r>
            <a:r>
              <a:rPr lang="en-GB" sz="1500" dirty="0"/>
              <a:t>will </a:t>
            </a:r>
            <a:r>
              <a:rPr lang="en-GB" sz="1500" dirty="0" smtClean="0"/>
              <a:t>need to critically </a:t>
            </a:r>
            <a:r>
              <a:rPr lang="en-GB" sz="1500" dirty="0"/>
              <a:t>evaluate a range (three or more) of </a:t>
            </a:r>
            <a:r>
              <a:rPr lang="en-GB" sz="1500" dirty="0" smtClean="0"/>
              <a:t>Digital Graphics </a:t>
            </a:r>
            <a:r>
              <a:rPr lang="en-GB" sz="1500" dirty="0"/>
              <a:t>for interactive media </a:t>
            </a:r>
            <a:r>
              <a:rPr lang="en-GB" sz="1500" dirty="0" smtClean="0"/>
              <a:t>and </a:t>
            </a:r>
            <a:r>
              <a:rPr lang="en-GB" sz="1500" dirty="0"/>
              <a:t>suggest how the graphics could be </a:t>
            </a:r>
            <a:r>
              <a:rPr lang="en-GB" sz="1500" dirty="0" smtClean="0"/>
              <a:t>improved. Descriptions </a:t>
            </a:r>
            <a:r>
              <a:rPr lang="en-GB" sz="1500" dirty="0"/>
              <a:t>should be supported by appropriate images of reviewed graphics and should show they have fully understood the </a:t>
            </a:r>
            <a:r>
              <a:rPr lang="en-GB" sz="1500" dirty="0" smtClean="0"/>
              <a:t>techniques used.</a:t>
            </a:r>
            <a:endParaRPr lang="en-GB" sz="1500" dirty="0"/>
          </a:p>
          <a:p>
            <a:pPr marL="177800" indent="-176213"/>
            <a:r>
              <a:rPr lang="en-GB" sz="1500" dirty="0" smtClean="0"/>
              <a:t>Intended </a:t>
            </a:r>
            <a:r>
              <a:rPr lang="en-GB" sz="1500" dirty="0"/>
              <a:t>purpose and audience of the digital graphic(s) </a:t>
            </a:r>
          </a:p>
          <a:p>
            <a:pPr marL="177800" indent="-176213"/>
            <a:r>
              <a:rPr lang="en-GB" sz="1500" dirty="0" smtClean="0"/>
              <a:t>Application </a:t>
            </a:r>
            <a:r>
              <a:rPr lang="en-GB" sz="1500" dirty="0"/>
              <a:t>of graphic (and how this impacts)</a:t>
            </a:r>
          </a:p>
          <a:p>
            <a:pPr marL="177800" indent="-176213"/>
            <a:r>
              <a:rPr lang="en-GB" sz="1500" dirty="0" smtClean="0"/>
              <a:t>Interactive </a:t>
            </a:r>
            <a:r>
              <a:rPr lang="en-GB" sz="1500" dirty="0"/>
              <a:t>Media Output used (and how this impacts)</a:t>
            </a:r>
          </a:p>
          <a:p>
            <a:pPr marL="177800" indent="-176213"/>
            <a:r>
              <a:rPr lang="en-GB" sz="1500" dirty="0" smtClean="0"/>
              <a:t>Settings </a:t>
            </a:r>
            <a:r>
              <a:rPr lang="en-GB" sz="1500" dirty="0"/>
              <a:t>used, (e.g. amount of graphics, sizes of </a:t>
            </a:r>
            <a:r>
              <a:rPr lang="en-GB" sz="1500" dirty="0" smtClean="0"/>
              <a:t>graphics and how this impacts) </a:t>
            </a:r>
            <a:endParaRPr lang="en-GB" sz="1500" dirty="0"/>
          </a:p>
          <a:p>
            <a:pPr marL="177800" indent="-176213"/>
            <a:r>
              <a:rPr lang="en-GB" sz="1500" dirty="0" smtClean="0"/>
              <a:t>Types </a:t>
            </a:r>
            <a:r>
              <a:rPr lang="en-GB" sz="1500" dirty="0"/>
              <a:t>of image used, (e.g. raster, </a:t>
            </a:r>
            <a:r>
              <a:rPr lang="en-GB" sz="1500" dirty="0" smtClean="0"/>
              <a:t>vector and how this impacts)</a:t>
            </a:r>
          </a:p>
          <a:p>
            <a:pPr marL="177800" indent="-176213"/>
            <a:r>
              <a:rPr lang="en-GB" sz="1500" dirty="0" smtClean="0"/>
              <a:t>Colour Mode and Colour </a:t>
            </a:r>
            <a:r>
              <a:rPr lang="en-GB" sz="1500" dirty="0"/>
              <a:t>Depth used (and how this impacts)</a:t>
            </a:r>
          </a:p>
          <a:p>
            <a:pPr marL="177800" indent="-176213"/>
            <a:r>
              <a:rPr lang="en-GB" sz="1500" dirty="0" smtClean="0"/>
              <a:t>Positive </a:t>
            </a:r>
            <a:r>
              <a:rPr lang="en-GB" sz="1500" dirty="0"/>
              <a:t>and negative aspects (and how this impacts)</a:t>
            </a:r>
          </a:p>
          <a:p>
            <a:pPr marL="1588" lvl="1" indent="0">
              <a:buSzPct val="68000"/>
              <a:buNone/>
            </a:pPr>
            <a:r>
              <a:rPr lang="en-GB" sz="1500" b="1" dirty="0"/>
              <a:t>D1.1 – Task 08</a:t>
            </a:r>
            <a:r>
              <a:rPr lang="en-GB" sz="1500" dirty="0"/>
              <a:t> – Using 3 chosen </a:t>
            </a:r>
            <a:r>
              <a:rPr lang="en-GB" sz="1500" dirty="0" smtClean="0"/>
              <a:t>examples from different mediums, </a:t>
            </a:r>
            <a:r>
              <a:rPr lang="en-GB" sz="1500" dirty="0"/>
              <a:t>critically </a:t>
            </a:r>
            <a:r>
              <a:rPr lang="en-GB" sz="1500" dirty="0" smtClean="0"/>
              <a:t>evaluate the </a:t>
            </a:r>
            <a:r>
              <a:rPr lang="en-GB" sz="1500" dirty="0"/>
              <a:t>critically evaluate a range (three or more) of digital graphics for interactive </a:t>
            </a:r>
            <a:r>
              <a:rPr lang="en-GB" sz="1500" dirty="0" smtClean="0"/>
              <a:t>and </a:t>
            </a:r>
            <a:r>
              <a:rPr lang="en-GB" sz="1500" dirty="0"/>
              <a:t>suggest how the graphics could be </a:t>
            </a:r>
            <a:r>
              <a:rPr lang="en-GB" sz="1500" dirty="0" smtClean="0"/>
              <a:t>improved. </a:t>
            </a:r>
            <a:r>
              <a:rPr lang="en-GB" sz="1500" dirty="0"/>
              <a:t>Descriptions should be supported by appropriate images of reviewed graphics </a:t>
            </a:r>
          </a:p>
          <a:p>
            <a:pPr marL="1588" indent="0">
              <a:buNone/>
            </a:pPr>
            <a:endParaRPr lang="en-GB" sz="1500" dirty="0"/>
          </a:p>
          <a:p>
            <a:pPr marL="1588" indent="0"/>
            <a:endParaRPr lang="en-GB" sz="15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D1.1 </a:t>
            </a:r>
            <a:r>
              <a:rPr lang="en-GB" dirty="0"/>
              <a:t>- Evaluation of digital graphics </a:t>
            </a:r>
          </a:p>
        </p:txBody>
      </p:sp>
      <p:graphicFrame>
        <p:nvGraphicFramePr>
          <p:cNvPr id="4" name="Table 3"/>
          <p:cNvGraphicFramePr>
            <a:graphicFrameLocks noGrp="1"/>
          </p:cNvGraphicFramePr>
          <p:nvPr>
            <p:extLst>
              <p:ext uri="{D42A27DB-BD31-4B8C-83A1-F6EECF244321}">
                <p14:modId xmlns:p14="http://schemas.microsoft.com/office/powerpoint/2010/main" val="3435086783"/>
              </p:ext>
            </p:extLst>
          </p:nvPr>
        </p:nvGraphicFramePr>
        <p:xfrm>
          <a:off x="323528" y="5639648"/>
          <a:ext cx="8568952" cy="74168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a:txBody>
                    <a:bodyPr/>
                    <a:lstStyle/>
                    <a:p>
                      <a:pPr algn="ctr"/>
                      <a:r>
                        <a:rPr lang="en-GB" sz="1400" b="1" dirty="0" smtClean="0"/>
                        <a:t>Interactive television</a:t>
                      </a:r>
                      <a:endParaRPr lang="en-GB" sz="1400" b="1" dirty="0"/>
                    </a:p>
                  </a:txBody>
                  <a:tcPr/>
                </a:tc>
                <a:tc>
                  <a:txBody>
                    <a:bodyPr/>
                    <a:lstStyle/>
                    <a:p>
                      <a:pPr algn="ctr"/>
                      <a:r>
                        <a:rPr lang="en-GB" sz="1400" b="1" dirty="0" smtClean="0"/>
                        <a:t>DVD/Blu-Ray Menus</a:t>
                      </a:r>
                      <a:endParaRPr lang="en-GB" sz="1400" b="1" dirty="0"/>
                    </a:p>
                  </a:txBody>
                  <a:tcPr/>
                </a:tc>
                <a:tc>
                  <a:txBody>
                    <a:bodyPr/>
                    <a:lstStyle/>
                    <a:p>
                      <a:pPr algn="ctr"/>
                      <a:r>
                        <a:rPr lang="en-GB" sz="1400" b="1" dirty="0" smtClean="0"/>
                        <a:t>Video Games</a:t>
                      </a:r>
                      <a:endParaRPr lang="en-GB" sz="1400" b="1" dirty="0"/>
                    </a:p>
                  </a:txBody>
                  <a:tcPr/>
                </a:tc>
                <a:tc>
                  <a:txBody>
                    <a:bodyPr/>
                    <a:lstStyle/>
                    <a:p>
                      <a:pPr algn="ctr"/>
                      <a:r>
                        <a:rPr lang="en-GB" sz="1400" b="1" dirty="0" smtClean="0"/>
                        <a:t>Dynamic Websites</a:t>
                      </a:r>
                      <a:endParaRPr lang="en-GB" sz="1400" b="1" dirty="0"/>
                    </a:p>
                  </a:txBody>
                  <a:tcPr/>
                </a:tc>
              </a:tr>
              <a:tr h="370840">
                <a:tc>
                  <a:txBody>
                    <a:bodyPr/>
                    <a:lstStyle/>
                    <a:p>
                      <a:pPr algn="ctr"/>
                      <a:r>
                        <a:rPr lang="en-GB" sz="1400" b="1" dirty="0" smtClean="0"/>
                        <a:t>Virtual Reality</a:t>
                      </a:r>
                      <a:endParaRPr lang="en-GB" sz="1400" b="1" dirty="0"/>
                    </a:p>
                  </a:txBody>
                  <a:tcPr/>
                </a:tc>
                <a:tc>
                  <a:txBody>
                    <a:bodyPr/>
                    <a:lstStyle/>
                    <a:p>
                      <a:pPr algn="ctr"/>
                      <a:r>
                        <a:rPr lang="en-GB" sz="1400" b="1" dirty="0" smtClean="0"/>
                        <a:t>Interactive Advertising</a:t>
                      </a:r>
                      <a:endParaRPr lang="en-GB" sz="1400" b="1" dirty="0"/>
                    </a:p>
                  </a:txBody>
                  <a:tcPr/>
                </a:tc>
                <a:tc>
                  <a:txBody>
                    <a:bodyPr/>
                    <a:lstStyle/>
                    <a:p>
                      <a:pPr algn="ctr"/>
                      <a:r>
                        <a:rPr lang="en-GB" sz="1400" b="1" dirty="0" smtClean="0"/>
                        <a:t>Social networking</a:t>
                      </a:r>
                      <a:endParaRPr lang="en-GB" sz="1400" b="1" dirty="0"/>
                    </a:p>
                  </a:txBody>
                  <a:tcPr/>
                </a:tc>
                <a:tc>
                  <a:txBody>
                    <a:bodyPr/>
                    <a:lstStyle/>
                    <a:p>
                      <a:pPr algn="ctr"/>
                      <a:r>
                        <a:rPr lang="en-GB" sz="1400" b="1" dirty="0" smtClean="0"/>
                        <a:t>Smart Phone Interface</a:t>
                      </a:r>
                      <a:endParaRPr lang="en-GB" sz="1400" b="1" dirty="0"/>
                    </a:p>
                  </a:txBody>
                  <a:tcPr/>
                </a:tc>
              </a:tr>
            </a:tbl>
          </a:graphicData>
        </a:graphic>
      </p:graphicFrame>
    </p:spTree>
    <p:extLst>
      <p:ext uri="{BB962C8B-B14F-4D97-AF65-F5344CB8AC3E}">
        <p14:creationId xmlns:p14="http://schemas.microsoft.com/office/powerpoint/2010/main" val="78224057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r>
              <a:rPr lang="en-GB" sz="2000" dirty="0" smtClean="0"/>
              <a:t>Tutors </a:t>
            </a:r>
            <a:r>
              <a:rPr lang="en-GB" sz="2000" dirty="0"/>
              <a:t>should encourage small and large group discussions with learners presenting back their findings. Time should be taken for learners to understand the importance of a target audience, the purposes and settings of the graphics and the styles used by different companies to attract a range of people to use their media product. This could be carried out as a review of previous research done or as a large group discussion. </a:t>
            </a:r>
          </a:p>
          <a:p>
            <a:r>
              <a:rPr lang="en-GB" sz="2000" dirty="0"/>
              <a:t>Learners should be shown a range of different uses of software packages with the tutor identifying the main features and demonstrating that they can be used to create and/or edit graphics used for an interactive media product using both vector and raster software. </a:t>
            </a:r>
          </a:p>
          <a:p>
            <a:r>
              <a:rPr lang="en-GB" sz="2000" dirty="0"/>
              <a:t>Learners should be made aware of the effects of using different types of image (raster, vector) and see the effects of using different settings on an image, such as resolution, bit depth, colour depth and colour mode. Tutors could show examples of images that have had different settings applied or alternatively learners could experiment with software packages, applying the changes to images themselves. If learners can visually see the effects of using different settings they will find it easier to discuss, explain and make informed choices when they come to create their own images as part of the assessment. 	</a:t>
            </a:r>
          </a:p>
          <a:p>
            <a:endParaRPr lang="en-GB" sz="2000" dirty="0"/>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Scenario</a:t>
            </a:r>
            <a:endParaRPr lang="en-US" b="1" dirty="0"/>
          </a:p>
        </p:txBody>
      </p:sp>
    </p:spTree>
    <p:extLst>
      <p:ext uri="{BB962C8B-B14F-4D97-AF65-F5344CB8AC3E}">
        <p14:creationId xmlns:p14="http://schemas.microsoft.com/office/powerpoint/2010/main" val="1790576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832648"/>
          </a:xfrm>
        </p:spPr>
        <p:txBody>
          <a:bodyPr>
            <a:noAutofit/>
          </a:bodyPr>
          <a:lstStyle/>
          <a:p>
            <a:pPr marL="0" indent="0">
              <a:spcBef>
                <a:spcPts val="0"/>
              </a:spcBef>
              <a:buNone/>
            </a:pPr>
            <a:r>
              <a:rPr lang="en-GB" sz="1900" b="1" dirty="0" smtClean="0"/>
              <a:t>Assessment Outcome - P1, M1 and D1</a:t>
            </a:r>
          </a:p>
          <a:p>
            <a:pPr marL="0" indent="0">
              <a:spcBef>
                <a:spcPts val="0"/>
              </a:spcBef>
              <a:buNone/>
            </a:pPr>
            <a:r>
              <a:rPr lang="en-GB" sz="1900" b="1" dirty="0" smtClean="0"/>
              <a:t>P1.1 </a:t>
            </a:r>
            <a:r>
              <a:rPr lang="en-GB" sz="1900" b="1" dirty="0"/>
              <a:t>– Task 1 - </a:t>
            </a:r>
            <a:r>
              <a:rPr lang="en-GB" sz="1900" dirty="0"/>
              <a:t>Using various examples, describe the style and content of Digital Media</a:t>
            </a:r>
            <a:r>
              <a:rPr lang="en-GB" sz="1900" dirty="0" smtClean="0"/>
              <a:t>.</a:t>
            </a:r>
          </a:p>
          <a:p>
            <a:pPr marL="0" indent="0">
              <a:buNone/>
            </a:pPr>
            <a:r>
              <a:rPr lang="en-GB" sz="1900" b="1" dirty="0"/>
              <a:t>P1.2 – Task 2 - </a:t>
            </a:r>
            <a:r>
              <a:rPr lang="en-GB" sz="1900" dirty="0"/>
              <a:t>Using various examples, describe the style and content of Non-Digital Media.</a:t>
            </a:r>
          </a:p>
          <a:p>
            <a:pPr marL="0" indent="0">
              <a:buNone/>
            </a:pPr>
            <a:r>
              <a:rPr lang="en-GB" sz="1900" b="1" dirty="0" smtClean="0"/>
              <a:t>P1.3 </a:t>
            </a:r>
            <a:r>
              <a:rPr lang="en-GB" sz="1900" b="1" dirty="0"/>
              <a:t>- Task 3 </a:t>
            </a:r>
            <a:r>
              <a:rPr lang="en-GB" sz="1900" dirty="0"/>
              <a:t>– With examples, analyse how graphics are used in a range of interactive media products.</a:t>
            </a:r>
          </a:p>
          <a:p>
            <a:pPr marL="0" indent="0">
              <a:buNone/>
            </a:pPr>
            <a:r>
              <a:rPr lang="en-GB" sz="1900" b="1" dirty="0" smtClean="0"/>
              <a:t>P1.4 </a:t>
            </a:r>
            <a:r>
              <a:rPr lang="en-GB" sz="1900" b="1" dirty="0"/>
              <a:t>– Task 04</a:t>
            </a:r>
            <a:r>
              <a:rPr lang="en-GB" sz="1900" dirty="0"/>
              <a:t> – State and define the technical difference between </a:t>
            </a:r>
            <a:r>
              <a:rPr lang="en-GB" sz="1900" b="1" dirty="0"/>
              <a:t>Vector</a:t>
            </a:r>
            <a:r>
              <a:rPr lang="en-GB" sz="1900" dirty="0"/>
              <a:t> and </a:t>
            </a:r>
            <a:r>
              <a:rPr lang="en-GB" sz="1900" b="1" dirty="0"/>
              <a:t>Raster</a:t>
            </a:r>
            <a:r>
              <a:rPr lang="en-GB" sz="1900" dirty="0"/>
              <a:t> with chosen examples in terms of function and features.</a:t>
            </a:r>
          </a:p>
          <a:p>
            <a:pPr marL="0" indent="0">
              <a:buNone/>
            </a:pPr>
            <a:r>
              <a:rPr lang="en-GB" sz="1900" b="1" dirty="0" smtClean="0"/>
              <a:t>P1.5 </a:t>
            </a:r>
            <a:r>
              <a:rPr lang="en-GB" sz="1900" b="1" dirty="0"/>
              <a:t>– Task 05</a:t>
            </a:r>
            <a:r>
              <a:rPr lang="en-GB" sz="1900" dirty="0"/>
              <a:t> – Define and compare </a:t>
            </a:r>
            <a:r>
              <a:rPr lang="en-GB" sz="1900" b="1" dirty="0" err="1"/>
              <a:t>Lossy</a:t>
            </a:r>
            <a:r>
              <a:rPr lang="en-GB" sz="1900" dirty="0"/>
              <a:t> and </a:t>
            </a:r>
            <a:r>
              <a:rPr lang="en-GB" sz="1900" b="1" dirty="0"/>
              <a:t>Lossless</a:t>
            </a:r>
            <a:r>
              <a:rPr lang="en-GB" sz="1900" dirty="0"/>
              <a:t> Compression and the importance of </a:t>
            </a:r>
            <a:r>
              <a:rPr lang="en-GB" sz="1900" b="1" dirty="0"/>
              <a:t>Optimising</a:t>
            </a:r>
            <a:r>
              <a:rPr lang="en-GB" sz="1900" dirty="0"/>
              <a:t> images for final output with chosen examples.</a:t>
            </a:r>
          </a:p>
          <a:p>
            <a:pPr marL="0" lvl="1" indent="0">
              <a:buSzPct val="68000"/>
              <a:buNone/>
            </a:pPr>
            <a:r>
              <a:rPr lang="en-GB" sz="1900" b="1" dirty="0" smtClean="0"/>
              <a:t>M1.1 </a:t>
            </a:r>
            <a:r>
              <a:rPr lang="en-GB" sz="1900" b="1" dirty="0"/>
              <a:t>– Task 06</a:t>
            </a:r>
            <a:r>
              <a:rPr lang="en-GB" sz="1900" dirty="0"/>
              <a:t> – Research and Discuss the different purposes and benefits of colour models in defining graphic images.</a:t>
            </a:r>
          </a:p>
          <a:p>
            <a:pPr marL="0" lvl="1" indent="0">
              <a:buSzPct val="68000"/>
              <a:buNone/>
            </a:pPr>
            <a:r>
              <a:rPr lang="en-GB" sz="1900" b="1" dirty="0" smtClean="0"/>
              <a:t>M1.2 </a:t>
            </a:r>
            <a:r>
              <a:rPr lang="en-GB" sz="1900" b="1" dirty="0"/>
              <a:t>– Task 07</a:t>
            </a:r>
            <a:r>
              <a:rPr lang="en-GB" sz="1900" dirty="0"/>
              <a:t> – Discuss how the density of a output image  can impact on the users picture quality with chosen examples.</a:t>
            </a:r>
          </a:p>
          <a:p>
            <a:pPr marL="0" lvl="1" indent="0">
              <a:buSzPct val="68000"/>
              <a:buNone/>
            </a:pPr>
            <a:r>
              <a:rPr lang="en-GB" sz="1900" b="1" dirty="0" smtClean="0"/>
              <a:t>D1.1 </a:t>
            </a:r>
            <a:r>
              <a:rPr lang="en-GB" sz="1900" b="1" dirty="0"/>
              <a:t>– Task 08</a:t>
            </a:r>
            <a:r>
              <a:rPr lang="en-GB" sz="1900" dirty="0"/>
              <a:t> – Using 3 chosen examples from different mediums, critically evaluate the critically evaluate a range (three or more) of digital graphics for interactive and suggest how the graphics could be improved. </a:t>
            </a:r>
            <a:endParaRPr lang="en-GB" sz="1900" dirty="0" smtClean="0"/>
          </a:p>
        </p:txBody>
      </p:sp>
      <p:sp>
        <p:nvSpPr>
          <p:cNvPr id="2" name="Title 1"/>
          <p:cNvSpPr>
            <a:spLocks noGrp="1"/>
          </p:cNvSpPr>
          <p:nvPr>
            <p:ph type="title"/>
          </p:nvPr>
        </p:nvSpPr>
        <p:spPr>
          <a:xfrm>
            <a:off x="123328" y="116632"/>
            <a:ext cx="8481120" cy="432048"/>
          </a:xfrm>
        </p:spPr>
        <p:txBody>
          <a:bodyPr>
            <a:noAutofit/>
          </a:bodyPr>
          <a:lstStyle/>
          <a:p>
            <a:r>
              <a:rPr lang="en-GB" sz="4000" b="1" dirty="0" smtClean="0"/>
              <a:t> Assessment Tasks</a:t>
            </a:r>
            <a:endParaRPr lang="en-US" sz="4000" b="1"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50585420"/>
              </p:ext>
            </p:extLst>
          </p:nvPr>
        </p:nvGraphicFramePr>
        <p:xfrm>
          <a:off x="107504" y="764704"/>
          <a:ext cx="8856983" cy="5120640"/>
        </p:xfrm>
        <a:graphic>
          <a:graphicData uri="http://schemas.openxmlformats.org/drawingml/2006/table">
            <a:tbl>
              <a:tblPr firstRow="1" bandRow="1">
                <a:tableStyleId>{5C22544A-7EE6-4342-B048-85BDC9FD1C3A}</a:tableStyleId>
              </a:tblPr>
              <a:tblGrid>
                <a:gridCol w="366663"/>
                <a:gridCol w="1683430"/>
                <a:gridCol w="470187"/>
                <a:gridCol w="2384315"/>
                <a:gridCol w="2122579"/>
                <a:gridCol w="1829809"/>
              </a:tblGrid>
              <a:tr h="928958">
                <a:tc gridSpan="2">
                  <a:txBody>
                    <a:bodyPr/>
                    <a:lstStyle/>
                    <a:p>
                      <a:r>
                        <a:rPr kumimoji="0" lang="en-GB" sz="1300" b="1" u="none" strike="noStrike" kern="1200" baseline="0" dirty="0" smtClean="0"/>
                        <a:t>Learning Outcome (LO) </a:t>
                      </a:r>
                    </a:p>
                    <a:p>
                      <a:r>
                        <a:rPr kumimoji="0" lang="en-GB" sz="1300" b="1" u="none" strike="noStrike" kern="1200" baseline="0" dirty="0" smtClean="0"/>
                        <a:t>The learner will:</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300" b="1" u="none" strike="noStrike" kern="1200" baseline="0" dirty="0" smtClean="0"/>
                        <a:t>Pass </a:t>
                      </a:r>
                    </a:p>
                    <a:p>
                      <a:r>
                        <a:rPr kumimoji="0" lang="en-GB" sz="1300" b="1" u="none" strike="noStrike" kern="1200" baseline="0" dirty="0" smtClean="0"/>
                        <a:t>The assessment criteria are the pass requirements for this unit. </a:t>
                      </a:r>
                    </a:p>
                    <a:p>
                      <a:r>
                        <a:rPr kumimoji="0" lang="en-GB" sz="1300" b="1" u="none" strike="noStrike" kern="1200" baseline="0" dirty="0" smtClean="0"/>
                        <a:t>The learner can: </a:t>
                      </a:r>
                      <a:endParaRPr kumimoji="0" lang="en-GB" sz="130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300" b="1" u="none" strike="noStrike" kern="1200" baseline="0" dirty="0" smtClean="0"/>
                        <a:t>Merit </a:t>
                      </a:r>
                    </a:p>
                    <a:p>
                      <a:r>
                        <a:rPr kumimoji="0" lang="en-GB" sz="1300" b="1" u="none" strike="noStrike" kern="1200" baseline="0" dirty="0" smtClean="0"/>
                        <a:t>For merit the evidence must show that, in addition to the pass criteria, the learner is able to: </a:t>
                      </a:r>
                      <a:endParaRPr kumimoji="0" lang="en-GB" sz="1300" b="1" i="0" u="none" strike="noStrike" kern="1200" baseline="0" dirty="0" smtClean="0">
                        <a:solidFill>
                          <a:schemeClr val="lt1"/>
                        </a:solidFill>
                        <a:latin typeface="+mn-lt"/>
                        <a:ea typeface="+mn-ea"/>
                        <a:cs typeface="+mn-cs"/>
                      </a:endParaRPr>
                    </a:p>
                  </a:txBody>
                  <a:tcPr/>
                </a:tc>
                <a:tc>
                  <a:txBody>
                    <a:bodyPr/>
                    <a:lstStyle/>
                    <a:p>
                      <a:r>
                        <a:rPr kumimoji="0" lang="en-GB" sz="1300" b="1" u="none" strike="noStrike" kern="1200" baseline="0" dirty="0" smtClean="0"/>
                        <a:t>Distinction </a:t>
                      </a:r>
                    </a:p>
                    <a:p>
                      <a:r>
                        <a:rPr kumimoji="0" lang="en-GB" sz="1300" b="1" u="none" strike="noStrike" kern="1200" baseline="0" dirty="0" smtClean="0"/>
                        <a:t>For distinction the evidence must show that, in addition to the pass and merit criteria, the learner is able to: </a:t>
                      </a:r>
                      <a:endParaRPr kumimoji="0" lang="en-GB" sz="1300" b="1" i="0" u="none" strike="noStrike" kern="1200" baseline="0" dirty="0" smtClean="0">
                        <a:solidFill>
                          <a:schemeClr val="lt1"/>
                        </a:solidFill>
                        <a:latin typeface="+mn-lt"/>
                        <a:ea typeface="+mn-ea"/>
                        <a:cs typeface="+mn-cs"/>
                      </a:endParaRPr>
                    </a:p>
                  </a:txBody>
                  <a:tcPr/>
                </a:tc>
              </a:tr>
              <a:tr h="646232">
                <a:tc>
                  <a:txBody>
                    <a:bodyPr/>
                    <a:lstStyle/>
                    <a:p>
                      <a:pPr marL="0" algn="l" rtl="0" eaLnBrk="1" latinLnBrk="0" hangingPunct="1"/>
                      <a:r>
                        <a:rPr kumimoji="0" lang="en-GB" sz="1300" b="1" kern="1200" dirty="0" smtClean="0"/>
                        <a:t>1</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Understand theory and applications of digital graphics technology</a:t>
                      </a:r>
                    </a:p>
                  </a:txBody>
                  <a:tcPr>
                    <a:solidFill>
                      <a:srgbClr val="FFC000"/>
                    </a:solidFill>
                  </a:tcPr>
                </a:tc>
                <a:tc>
                  <a:txBody>
                    <a:bodyPr/>
                    <a:lstStyle/>
                    <a:p>
                      <a:pPr marL="0" algn="l" rtl="0" eaLnBrk="1" latinLnBrk="0" hangingPunct="1"/>
                      <a:r>
                        <a:rPr kumimoji="0" lang="en-GB" sz="1300" b="1" kern="1200" dirty="0" smtClean="0"/>
                        <a:t>P1</a:t>
                      </a:r>
                      <a:endParaRPr kumimoji="0" lang="en-GB" sz="1300" b="1" kern="1200" dirty="0">
                        <a:solidFill>
                          <a:schemeClr val="dk1"/>
                        </a:solidFill>
                        <a:latin typeface="+mn-lt"/>
                        <a:ea typeface="+mn-ea"/>
                        <a:cs typeface="+mn-cs"/>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Describe theory and applications of digital graphics technology with some appropriate use of subject terminology 	</a:t>
                      </a:r>
                    </a:p>
                  </a:txBody>
                  <a:tcPr>
                    <a:solidFill>
                      <a:srgbClr val="FFC000"/>
                    </a:solidFill>
                  </a:tcPr>
                </a:tc>
                <a:tc>
                  <a:txBody>
                    <a:bodyPr/>
                    <a:lstStyle/>
                    <a:p>
                      <a:r>
                        <a:rPr kumimoji="0" lang="en-GB" sz="1300" b="1" i="0" u="none" strike="noStrike" kern="1200" baseline="0" dirty="0" smtClean="0">
                          <a:solidFill>
                            <a:schemeClr val="dk1"/>
                          </a:solidFill>
                          <a:latin typeface="+mn-lt"/>
                          <a:ea typeface="+mn-ea"/>
                          <a:cs typeface="+mn-cs"/>
                        </a:rPr>
                        <a:t>M1</a:t>
                      </a:r>
                      <a:r>
                        <a:rPr kumimoji="0" lang="en-GB" sz="1300" b="0" i="0" u="none" strike="noStrike" kern="1200" baseline="0" dirty="0" smtClean="0">
                          <a:solidFill>
                            <a:schemeClr val="dk1"/>
                          </a:solidFill>
                          <a:latin typeface="+mn-lt"/>
                          <a:ea typeface="+mn-ea"/>
                          <a:cs typeface="+mn-cs"/>
                        </a:rPr>
                        <a:t> Explain different settings used for different outputs 	</a:t>
                      </a:r>
                    </a:p>
                  </a:txBody>
                  <a:tcPr>
                    <a:solidFill>
                      <a:srgbClr val="FFC000"/>
                    </a:solidFill>
                  </a:tcPr>
                </a:tc>
                <a:tc>
                  <a:txBody>
                    <a:bodyPr/>
                    <a:lstStyle/>
                    <a:p>
                      <a:r>
                        <a:rPr kumimoji="0" lang="en-GB" sz="1300" b="1" i="0" u="none" strike="noStrike" kern="1200" baseline="0" dirty="0" smtClean="0">
                          <a:solidFill>
                            <a:schemeClr val="dk1"/>
                          </a:solidFill>
                          <a:latin typeface="+mn-lt"/>
                          <a:ea typeface="+mn-ea"/>
                          <a:cs typeface="+mn-cs"/>
                        </a:rPr>
                        <a:t>D1</a:t>
                      </a:r>
                      <a:r>
                        <a:rPr kumimoji="0" lang="en-GB" sz="1300" b="0" i="0" u="none" strike="noStrike" kern="1200" baseline="0" dirty="0" smtClean="0">
                          <a:solidFill>
                            <a:schemeClr val="dk1"/>
                          </a:solidFill>
                          <a:latin typeface="+mn-lt"/>
                          <a:ea typeface="+mn-ea"/>
                          <a:cs typeface="+mn-cs"/>
                        </a:rPr>
                        <a:t> Critically evaluate a range of digital graphics for interactive media</a:t>
                      </a:r>
                      <a:endParaRPr kumimoji="0" lang="en-GB" sz="1300" kern="1200" dirty="0">
                        <a:solidFill>
                          <a:schemeClr val="dk1"/>
                        </a:solidFill>
                        <a:latin typeface="+mn-lt"/>
                        <a:ea typeface="+mn-ea"/>
                        <a:cs typeface="+mn-cs"/>
                      </a:endParaRPr>
                    </a:p>
                  </a:txBody>
                  <a:tcPr>
                    <a:solidFill>
                      <a:srgbClr val="FFC000"/>
                    </a:solidFill>
                  </a:tcPr>
                </a:tc>
              </a:tr>
              <a:tr h="925408">
                <a:tc>
                  <a:txBody>
                    <a:bodyPr/>
                    <a:lstStyle/>
                    <a:p>
                      <a:r>
                        <a:rPr kumimoji="0" lang="en-GB" sz="1300" b="1" kern="1200" dirty="0" smtClean="0"/>
                        <a:t>2</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Be able to generate ideas for digital graphics for an interactive media product 	</a:t>
                      </a:r>
                    </a:p>
                  </a:txBody>
                  <a:tcPr/>
                </a:tc>
                <a:tc>
                  <a:txBody>
                    <a:bodyPr/>
                    <a:lstStyle/>
                    <a:p>
                      <a:r>
                        <a:rPr kumimoji="0" lang="en-GB" sz="1300" b="1" kern="1200" dirty="0" smtClean="0"/>
                        <a:t>P2</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Generate outline ideas for digital graphics for an interactive media product working within appropriate conventions and with some assistance 	</a:t>
                      </a:r>
                    </a:p>
                  </a:txBody>
                  <a:tcPr/>
                </a:tc>
                <a:tc>
                  <a:txBody>
                    <a:bodyPr/>
                    <a:lstStyle/>
                    <a:p>
                      <a:r>
                        <a:rPr kumimoji="0" lang="en-GB" sz="1300" b="1" i="0" u="none" strike="noStrike" kern="1200" baseline="0" dirty="0" smtClean="0">
                          <a:solidFill>
                            <a:schemeClr val="dk1"/>
                          </a:solidFill>
                          <a:latin typeface="+mn-lt"/>
                          <a:ea typeface="+mn-ea"/>
                          <a:cs typeface="+mn-cs"/>
                        </a:rPr>
                        <a:t>M2</a:t>
                      </a:r>
                      <a:r>
                        <a:rPr kumimoji="0" lang="en-GB" sz="1300" b="0" i="0" u="none" strike="noStrike" kern="1200" baseline="0" dirty="0" smtClean="0">
                          <a:solidFill>
                            <a:schemeClr val="dk1"/>
                          </a:solidFill>
                          <a:latin typeface="+mn-lt"/>
                          <a:ea typeface="+mn-ea"/>
                          <a:cs typeface="+mn-cs"/>
                        </a:rPr>
                        <a:t> Provide a detailed plan of ideas generated for digital graphics for an interactive media product 	</a:t>
                      </a:r>
                    </a:p>
                    <a:p>
                      <a:endParaRPr kumimoji="0" lang="en-GB" sz="1300" kern="1200" dirty="0">
                        <a:solidFill>
                          <a:schemeClr val="dk1"/>
                        </a:solidFill>
                        <a:latin typeface="+mn-lt"/>
                        <a:ea typeface="+mn-ea"/>
                        <a:cs typeface="+mn-cs"/>
                      </a:endParaRPr>
                    </a:p>
                  </a:txBody>
                  <a:tcPr/>
                </a:tc>
                <a:tc>
                  <a:txBody>
                    <a:bodyPr/>
                    <a:lstStyle/>
                    <a:p>
                      <a:r>
                        <a:rPr kumimoji="0" lang="en-GB" sz="1300" b="1" i="0" u="none" strike="noStrike" kern="1200" baseline="0" dirty="0" smtClean="0">
                          <a:solidFill>
                            <a:schemeClr val="dk1"/>
                          </a:solidFill>
                          <a:latin typeface="+mn-lt"/>
                          <a:ea typeface="+mn-ea"/>
                          <a:cs typeface="+mn-cs"/>
                        </a:rPr>
                        <a:t>D2</a:t>
                      </a:r>
                      <a:r>
                        <a:rPr kumimoji="0" lang="en-GB" sz="1300" b="0" i="0" u="none" strike="noStrike" kern="1200" baseline="0" dirty="0" smtClean="0">
                          <a:solidFill>
                            <a:schemeClr val="dk1"/>
                          </a:solidFill>
                          <a:latin typeface="+mn-lt"/>
                          <a:ea typeface="+mn-ea"/>
                          <a:cs typeface="+mn-cs"/>
                        </a:rPr>
                        <a:t> Justify decisions made in producing the detailed plan 	</a:t>
                      </a:r>
                    </a:p>
                  </a:txBody>
                  <a:tcPr/>
                </a:tc>
              </a:tr>
              <a:tr h="1009736">
                <a:tc>
                  <a:txBody>
                    <a:bodyPr/>
                    <a:lstStyle/>
                    <a:p>
                      <a:r>
                        <a:rPr kumimoji="0" lang="en-GB" sz="1300" b="1" kern="1200" dirty="0" smtClean="0"/>
                        <a:t>3</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Be able to create digital graphics for an interactive media product following industry practice</a:t>
                      </a:r>
                    </a:p>
                  </a:txBody>
                  <a:tcPr/>
                </a:tc>
                <a:tc>
                  <a:txBody>
                    <a:bodyPr/>
                    <a:lstStyle/>
                    <a:p>
                      <a:r>
                        <a:rPr kumimoji="0" lang="en-GB" sz="1300" b="1" kern="1200" dirty="0" smtClean="0"/>
                        <a:t>P3</a:t>
                      </a:r>
                      <a:endParaRPr kumimoji="0" lang="en-GB" sz="1300" b="1" kern="1200" dirty="0">
                        <a:solidFill>
                          <a:schemeClr val="dk1"/>
                        </a:solidFill>
                        <a:latin typeface="+mn-lt"/>
                        <a:ea typeface="+mn-ea"/>
                        <a:cs typeface="+mn-cs"/>
                      </a:endParaRPr>
                    </a:p>
                  </a:txBody>
                  <a:tcPr/>
                </a:tc>
                <a:tc>
                  <a:txBody>
                    <a:bodyPr/>
                    <a:lstStyle/>
                    <a:p>
                      <a:r>
                        <a:rPr kumimoji="0" lang="en-GB" sz="1300" b="0" i="0" u="none" strike="noStrike" kern="1200" baseline="0" dirty="0" smtClean="0">
                          <a:solidFill>
                            <a:schemeClr val="dk1"/>
                          </a:solidFill>
                          <a:latin typeface="+mn-lt"/>
                          <a:ea typeface="+mn-ea"/>
                          <a:cs typeface="+mn-cs"/>
                        </a:rPr>
                        <a:t>Create digital graphics for an interactive media product following industry practice, working within appropriate conventions and with some assistance</a:t>
                      </a:r>
                    </a:p>
                  </a:txBody>
                  <a:tcPr/>
                </a:tc>
                <a:tc>
                  <a:txBody>
                    <a:bodyPr/>
                    <a:lstStyle/>
                    <a:p>
                      <a:endParaRPr kumimoji="0" lang="en-GB" sz="1300" kern="1200" dirty="0" smtClean="0">
                        <a:solidFill>
                          <a:schemeClr val="dk1"/>
                        </a:solidFill>
                        <a:latin typeface="+mn-lt"/>
                        <a:ea typeface="+mn-ea"/>
                        <a:cs typeface="+mn-cs"/>
                      </a:endParaRPr>
                    </a:p>
                  </a:txBody>
                  <a:tcPr/>
                </a:tc>
                <a:tc>
                  <a:txBody>
                    <a:bodyPr/>
                    <a:lstStyle/>
                    <a:p>
                      <a:r>
                        <a:rPr kumimoji="0" lang="en-GB" sz="1300" b="1" i="0" u="none" strike="noStrike" kern="1200" baseline="0" dirty="0" smtClean="0">
                          <a:solidFill>
                            <a:schemeClr val="dk1"/>
                          </a:solidFill>
                          <a:latin typeface="+mn-lt"/>
                          <a:ea typeface="+mn-ea"/>
                          <a:cs typeface="+mn-cs"/>
                        </a:rPr>
                        <a:t>D3</a:t>
                      </a:r>
                      <a:r>
                        <a:rPr kumimoji="0" lang="en-GB" sz="1300" b="0" i="0" u="none" strike="noStrike" kern="1200" baseline="0" dirty="0" smtClean="0">
                          <a:solidFill>
                            <a:schemeClr val="dk1"/>
                          </a:solidFill>
                          <a:latin typeface="+mn-lt"/>
                          <a:ea typeface="+mn-ea"/>
                          <a:cs typeface="+mn-cs"/>
                        </a:rPr>
                        <a:t> Enhance digital graphics for an interactive media product using advanced skill	</a:t>
                      </a: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LO1 -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pPr marL="177800" indent="-163513"/>
            <a:r>
              <a:rPr lang="en-GB" sz="1800" b="1" dirty="0" smtClean="0"/>
              <a:t>P1</a:t>
            </a:r>
            <a:r>
              <a:rPr lang="en-GB" sz="1800" dirty="0" smtClean="0"/>
              <a:t> </a:t>
            </a:r>
            <a:r>
              <a:rPr lang="en-GB" sz="1800" dirty="0"/>
              <a:t>could be evidenced by the use of a report or presentation supported by tutor observation and recorded evidence. Learners must include both digital and printed types of interactive </a:t>
            </a:r>
            <a:r>
              <a:rPr lang="en-GB" sz="1800" dirty="0" smtClean="0"/>
              <a:t>media. Learners </a:t>
            </a:r>
            <a:r>
              <a:rPr lang="en-GB" sz="1800" dirty="0"/>
              <a:t>should describe each example and show the various graphics that have been used for each (e.g. background, navigation method</a:t>
            </a:r>
            <a:r>
              <a:rPr lang="en-GB" sz="1800" dirty="0" smtClean="0"/>
              <a:t>).</a:t>
            </a:r>
          </a:p>
          <a:p>
            <a:pPr marL="177800" indent="-163513"/>
            <a:r>
              <a:rPr lang="en-GB" sz="1800" dirty="0" smtClean="0"/>
              <a:t>They </a:t>
            </a:r>
            <a:r>
              <a:rPr lang="en-GB" sz="1800" dirty="0"/>
              <a:t>must describe with examples the types, compression techniques and settings associated with digital images listed in the teaching content. </a:t>
            </a:r>
          </a:p>
          <a:p>
            <a:pPr marL="177800" indent="-163513"/>
            <a:r>
              <a:rPr lang="en-GB" sz="1800" b="1" dirty="0" smtClean="0"/>
              <a:t>M1</a:t>
            </a:r>
            <a:r>
              <a:rPr lang="en-GB" sz="1800" dirty="0" smtClean="0"/>
              <a:t> </a:t>
            </a:r>
            <a:r>
              <a:rPr lang="en-GB" sz="1800" dirty="0"/>
              <a:t>could be completed as an extension of P1. Learners must explain the different settings used on graphics for use on different outputs. Explanations must be detailed and cover the settings and types of digital graphics as listed in the teaching content with supporting examples showing proper and improper use of settings. </a:t>
            </a:r>
          </a:p>
          <a:p>
            <a:pPr marL="177800" indent="-163513"/>
            <a:r>
              <a:rPr lang="en-GB" sz="1800" b="1" dirty="0" smtClean="0"/>
              <a:t>D1</a:t>
            </a:r>
            <a:r>
              <a:rPr lang="en-GB" sz="1800" dirty="0" smtClean="0"/>
              <a:t> </a:t>
            </a:r>
            <a:r>
              <a:rPr lang="en-GB" sz="1800" dirty="0"/>
              <a:t>could be completed as an extension of P1 and M1 or presented as a separate report or presentation. Learners must choose an example for each category listed in the teaching content for the different applications of graphic. Learners will critically evaluate a range (three or more) of digital graphics for interactive media as per the teaching content and suggest how the graphics could be improved, if applicable. Descriptions should be supported by appropriate images of reviewed graphics and should show they have fully understood the criteria covered as part of assessment criterion P1</a:t>
            </a:r>
            <a:r>
              <a:rPr lang="en-GB" sz="1800" dirty="0" smtClean="0"/>
              <a:t>.</a:t>
            </a:r>
            <a:endParaRPr lang="en-GB" sz="1800" dirty="0"/>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Assessment Criteria – P1, M1 and D1</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r>
              <a:rPr lang="en-GB" sz="1800" dirty="0" smtClean="0"/>
              <a:t>All graphics produced for a general or specific public have been produced with a degree of thought. Modern graphics for Television, Posters and advertisements require a lot of thought, the psychology of images, the hidden meanings, the ease on the eye, the implication. Everything is competition, graphics are part of that. Take any advert in a magazine and look at the detail, the poses etc. and ask:</a:t>
            </a:r>
          </a:p>
          <a:p>
            <a:pPr lvl="1"/>
            <a:r>
              <a:rPr lang="en-GB" sz="1800" dirty="0" smtClean="0"/>
              <a:t>Why is every magazine clock or watch set at 1.50.</a:t>
            </a:r>
          </a:p>
          <a:p>
            <a:pPr lvl="1"/>
            <a:r>
              <a:rPr lang="en-GB" sz="1800" dirty="0" smtClean="0"/>
              <a:t>Where are the moles and freckles on the faces</a:t>
            </a:r>
          </a:p>
          <a:p>
            <a:pPr lvl="1"/>
            <a:r>
              <a:rPr lang="en-GB" sz="1800" dirty="0" smtClean="0"/>
              <a:t>What does a camera angle beneath head level indicate</a:t>
            </a:r>
          </a:p>
          <a:p>
            <a:pPr lvl="1"/>
            <a:r>
              <a:rPr lang="en-GB" sz="1800" dirty="0" smtClean="0"/>
              <a:t>Why is there always a pram or doll in war images</a:t>
            </a:r>
          </a:p>
          <a:p>
            <a:pPr lvl="1"/>
            <a:r>
              <a:rPr lang="en-GB" sz="1800" dirty="0" smtClean="0"/>
              <a:t>Why are images of opposing beliefs and regimes mostly negative</a:t>
            </a:r>
          </a:p>
          <a:p>
            <a:r>
              <a:rPr lang="en-GB" sz="1800" dirty="0" smtClean="0"/>
              <a:t>Digital media, </a:t>
            </a:r>
            <a:r>
              <a:rPr lang="en-GB" sz="1800" dirty="0"/>
              <a:t>(e.g. Interactive television, DVD/Blu-Ray Menus, Video Games, Dynamic Websites, Virtual Reality, Interactive Advertising, Social networking, Smart Phone Interface) </a:t>
            </a:r>
            <a:r>
              <a:rPr lang="en-GB" sz="1800" dirty="0" smtClean="0"/>
              <a:t>all have a varied style, choice of background and selected images, navigation method and intent.</a:t>
            </a:r>
            <a:endParaRPr lang="en-GB" sz="1800" b="1" dirty="0" smtClean="0"/>
          </a:p>
          <a:p>
            <a:pPr marL="109728" indent="0">
              <a:buNone/>
            </a:pPr>
            <a:r>
              <a:rPr lang="en-GB" sz="1800" b="1" dirty="0" smtClean="0"/>
              <a:t>P1.1 – Task 1 - </a:t>
            </a:r>
            <a:r>
              <a:rPr lang="en-GB" sz="1800" dirty="0" smtClean="0"/>
              <a:t>Using various examples, describe the style and content of Digital Media.</a:t>
            </a:r>
            <a:endParaRPr lang="en-GB" sz="18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a:t>P1.1 - Interactive Media Outputs </a:t>
            </a:r>
            <a:r>
              <a:rPr lang="en-GB" dirty="0" smtClean="0"/>
              <a:t>- Digital</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1987563426"/>
              </p:ext>
            </p:extLst>
          </p:nvPr>
        </p:nvGraphicFramePr>
        <p:xfrm>
          <a:off x="323528" y="5661248"/>
          <a:ext cx="8568952" cy="74168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a:txBody>
                    <a:bodyPr/>
                    <a:lstStyle/>
                    <a:p>
                      <a:pPr algn="ctr"/>
                      <a:r>
                        <a:rPr lang="en-GB" sz="1400" b="1" dirty="0" smtClean="0"/>
                        <a:t>Interactive television</a:t>
                      </a:r>
                      <a:endParaRPr lang="en-GB" sz="1400" b="1" dirty="0"/>
                    </a:p>
                  </a:txBody>
                  <a:tcPr/>
                </a:tc>
                <a:tc>
                  <a:txBody>
                    <a:bodyPr/>
                    <a:lstStyle/>
                    <a:p>
                      <a:pPr algn="ctr"/>
                      <a:r>
                        <a:rPr lang="en-GB" sz="1400" b="1" dirty="0" smtClean="0"/>
                        <a:t>DVD/Blu-Ray Menus</a:t>
                      </a:r>
                      <a:endParaRPr lang="en-GB" sz="1400" b="1" dirty="0"/>
                    </a:p>
                  </a:txBody>
                  <a:tcPr/>
                </a:tc>
                <a:tc>
                  <a:txBody>
                    <a:bodyPr/>
                    <a:lstStyle/>
                    <a:p>
                      <a:pPr algn="ctr"/>
                      <a:r>
                        <a:rPr lang="en-GB" sz="1400" b="1" dirty="0" smtClean="0"/>
                        <a:t>Video Games</a:t>
                      </a:r>
                      <a:endParaRPr lang="en-GB" sz="1400" b="1" dirty="0"/>
                    </a:p>
                  </a:txBody>
                  <a:tcPr/>
                </a:tc>
                <a:tc>
                  <a:txBody>
                    <a:bodyPr/>
                    <a:lstStyle/>
                    <a:p>
                      <a:pPr algn="ctr"/>
                      <a:r>
                        <a:rPr lang="en-GB" sz="1400" b="1" dirty="0" smtClean="0"/>
                        <a:t>Dynamic Websites</a:t>
                      </a:r>
                      <a:endParaRPr lang="en-GB" sz="1400" b="1" dirty="0"/>
                    </a:p>
                  </a:txBody>
                  <a:tcPr/>
                </a:tc>
              </a:tr>
              <a:tr h="370840">
                <a:tc>
                  <a:txBody>
                    <a:bodyPr/>
                    <a:lstStyle/>
                    <a:p>
                      <a:pPr algn="ctr"/>
                      <a:r>
                        <a:rPr lang="en-GB" sz="1400" b="1" dirty="0" smtClean="0"/>
                        <a:t>Virtual Reality</a:t>
                      </a:r>
                      <a:endParaRPr lang="en-GB" sz="1400" b="1" dirty="0"/>
                    </a:p>
                  </a:txBody>
                  <a:tcPr/>
                </a:tc>
                <a:tc>
                  <a:txBody>
                    <a:bodyPr/>
                    <a:lstStyle/>
                    <a:p>
                      <a:pPr algn="ctr"/>
                      <a:r>
                        <a:rPr lang="en-GB" sz="1400" b="1" dirty="0" smtClean="0"/>
                        <a:t>Interactive Advertising</a:t>
                      </a:r>
                      <a:endParaRPr lang="en-GB" sz="1400" b="1" dirty="0"/>
                    </a:p>
                  </a:txBody>
                  <a:tcPr/>
                </a:tc>
                <a:tc>
                  <a:txBody>
                    <a:bodyPr/>
                    <a:lstStyle/>
                    <a:p>
                      <a:pPr algn="ctr"/>
                      <a:r>
                        <a:rPr lang="en-GB" sz="1400" b="1" dirty="0" smtClean="0"/>
                        <a:t>Social networking</a:t>
                      </a:r>
                      <a:endParaRPr lang="en-GB" sz="1400" b="1" dirty="0"/>
                    </a:p>
                  </a:txBody>
                  <a:tcPr/>
                </a:tc>
                <a:tc>
                  <a:txBody>
                    <a:bodyPr/>
                    <a:lstStyle/>
                    <a:p>
                      <a:pPr algn="ctr"/>
                      <a:r>
                        <a:rPr lang="en-GB" sz="1400" b="1" dirty="0" smtClean="0"/>
                        <a:t>Smart Phone Interface</a:t>
                      </a:r>
                      <a:endParaRPr lang="en-GB" sz="1400" b="1" dirty="0"/>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5400600"/>
          </a:xfrm>
        </p:spPr>
        <p:txBody>
          <a:bodyPr>
            <a:noAutofit/>
          </a:bodyPr>
          <a:lstStyle/>
          <a:p>
            <a:r>
              <a:rPr lang="en-GB" sz="1800" b="1" dirty="0" smtClean="0"/>
              <a:t>Style</a:t>
            </a:r>
            <a:r>
              <a:rPr lang="en-GB" sz="1800" dirty="0" smtClean="0"/>
              <a:t> – Single screen, small icons, ordered in priority, image based, interactive on rollover. Icons are universal, symbolic with company icons on the Internet.</a:t>
            </a:r>
          </a:p>
          <a:p>
            <a:r>
              <a:rPr lang="en-GB" sz="1800" b="1" dirty="0" smtClean="0"/>
              <a:t>Choice of background and selected images </a:t>
            </a:r>
            <a:r>
              <a:rPr lang="en-GB" sz="1800" dirty="0" smtClean="0"/>
              <a:t>– Small icons, recognisable images, sometimes falls on second screens, designed for pixel depth, stand out against background including drop shadow or bevelled icon. Background fills screen, usually a design not an image to make icons stand out.</a:t>
            </a:r>
          </a:p>
          <a:p>
            <a:r>
              <a:rPr lang="en-GB" sz="1800" b="1" dirty="0" smtClean="0"/>
              <a:t>Navigation </a:t>
            </a:r>
            <a:r>
              <a:rPr lang="en-GB" sz="1800" b="1" dirty="0"/>
              <a:t>method </a:t>
            </a:r>
            <a:r>
              <a:rPr lang="en-GB" sz="1800" b="1" dirty="0" smtClean="0"/>
              <a:t> </a:t>
            </a:r>
            <a:r>
              <a:rPr lang="en-GB" sz="1800" dirty="0" smtClean="0"/>
              <a:t>- Rollover buttons, cursor controlled rather than point and click, makes popping sound when selection is being made, goes straight to selection rather than preview unless a video.</a:t>
            </a:r>
          </a:p>
          <a:p>
            <a:r>
              <a:rPr lang="en-GB" sz="1800" b="1" dirty="0" smtClean="0"/>
              <a:t>Intent</a:t>
            </a:r>
            <a:r>
              <a:rPr lang="en-GB" sz="1800" dirty="0" smtClean="0"/>
              <a:t> – Start programs, run videos, show images, play music, visit websites, start applications like Skype or games. Shortcuts, drop down menus often included for additional content.</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Interactive Television</a:t>
            </a:r>
            <a:endParaRPr lang="en-US" sz="2800" b="1" dirty="0"/>
          </a:p>
        </p:txBody>
      </p:sp>
    </p:spTree>
    <p:extLst>
      <p:ext uri="{BB962C8B-B14F-4D97-AF65-F5344CB8AC3E}">
        <p14:creationId xmlns:p14="http://schemas.microsoft.com/office/powerpoint/2010/main" val="403178633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256584" cy="4929222"/>
          </a:xfrm>
        </p:spPr>
        <p:txBody>
          <a:bodyPr>
            <a:noAutofit/>
          </a:bodyPr>
          <a:lstStyle/>
          <a:p>
            <a:pPr marL="177800" indent="-163513"/>
            <a:r>
              <a:rPr lang="en-GB" sz="1800" b="1" dirty="0"/>
              <a:t>Style</a:t>
            </a:r>
            <a:r>
              <a:rPr lang="en-GB" sz="1800" dirty="0"/>
              <a:t> – Single screen, </a:t>
            </a:r>
            <a:r>
              <a:rPr lang="en-GB" sz="1800" dirty="0" smtClean="0"/>
              <a:t>several image icons</a:t>
            </a:r>
            <a:r>
              <a:rPr lang="en-GB" sz="1800" dirty="0"/>
              <a:t>, ordered in priority, </a:t>
            </a:r>
            <a:r>
              <a:rPr lang="en-GB" sz="1800" dirty="0" smtClean="0"/>
              <a:t>content based</a:t>
            </a:r>
            <a:r>
              <a:rPr lang="en-GB" sz="1800" dirty="0"/>
              <a:t>, interactive on rollover. </a:t>
            </a:r>
            <a:r>
              <a:rPr lang="en-GB" sz="1800" dirty="0" smtClean="0"/>
              <a:t>Images are chosen from many, usually have short repeated video sequences.</a:t>
            </a:r>
            <a:endParaRPr lang="en-GB" sz="1800" dirty="0"/>
          </a:p>
          <a:p>
            <a:pPr marL="177800" indent="-163513"/>
            <a:r>
              <a:rPr lang="en-GB" sz="1800" b="1" dirty="0"/>
              <a:t>Choice of background and selected images </a:t>
            </a:r>
            <a:r>
              <a:rPr lang="en-GB" sz="1800" dirty="0"/>
              <a:t>– </a:t>
            </a:r>
            <a:r>
              <a:rPr lang="en-GB" sz="1800" dirty="0" smtClean="0"/>
              <a:t>Recognisable scenes, if scene selection then opens second menus or another screen, pixel depth is very high as not restricted by memory, preview scene should stand </a:t>
            </a:r>
            <a:r>
              <a:rPr lang="en-GB" sz="1800" dirty="0"/>
              <a:t>out against </a:t>
            </a:r>
            <a:r>
              <a:rPr lang="en-GB" sz="1800" dirty="0" smtClean="0"/>
              <a:t>background and framed.</a:t>
            </a:r>
            <a:endParaRPr lang="en-GB" sz="1800" dirty="0"/>
          </a:p>
          <a:p>
            <a:pPr marL="177800" indent="-163513"/>
            <a:r>
              <a:rPr lang="en-GB" sz="1800" b="1" dirty="0"/>
              <a:t>Navigation method  </a:t>
            </a:r>
            <a:r>
              <a:rPr lang="en-GB" sz="1800" dirty="0"/>
              <a:t>- Rollover buttons, cursor controlled rather than point and click, makes popping sound when selection is being made, goes straight </a:t>
            </a:r>
            <a:r>
              <a:rPr lang="en-GB" sz="1800" dirty="0" smtClean="0"/>
              <a:t>scene or second menu.</a:t>
            </a:r>
            <a:endParaRPr lang="en-GB" sz="1800" dirty="0"/>
          </a:p>
          <a:p>
            <a:pPr marL="177800" indent="-163513"/>
            <a:r>
              <a:rPr lang="en-GB" sz="1800" b="1" dirty="0"/>
              <a:t>Intent</a:t>
            </a:r>
            <a:r>
              <a:rPr lang="en-GB" sz="1800" dirty="0"/>
              <a:t> – Start </a:t>
            </a:r>
            <a:r>
              <a:rPr lang="en-GB" sz="1800" dirty="0" smtClean="0"/>
              <a:t>DVD or Video, show interactive features, plays music related to the content, often scroll </a:t>
            </a:r>
            <a:r>
              <a:rPr lang="en-GB" sz="1800" dirty="0"/>
              <a:t>down menus </a:t>
            </a:r>
            <a:r>
              <a:rPr lang="en-GB" sz="1800" dirty="0" smtClean="0"/>
              <a:t>included </a:t>
            </a:r>
            <a:r>
              <a:rPr lang="en-GB" sz="1800" dirty="0"/>
              <a:t>for additional content.</a:t>
            </a:r>
          </a:p>
        </p:txBody>
      </p:sp>
      <p:sp>
        <p:nvSpPr>
          <p:cNvPr id="2" name="Title 1"/>
          <p:cNvSpPr>
            <a:spLocks noGrp="1"/>
          </p:cNvSpPr>
          <p:nvPr>
            <p:ph type="title"/>
          </p:nvPr>
        </p:nvSpPr>
        <p:spPr>
          <a:xfrm>
            <a:off x="107504" y="116632"/>
            <a:ext cx="8964488" cy="452568"/>
          </a:xfrm>
        </p:spPr>
        <p:txBody>
          <a:bodyPr>
            <a:noAutofit/>
          </a:bodyPr>
          <a:lstStyle/>
          <a:p>
            <a:r>
              <a:rPr lang="en-GB" sz="2800" dirty="0"/>
              <a:t>P1.1 - Interactive Media </a:t>
            </a:r>
            <a:r>
              <a:rPr lang="en-GB" sz="2800" dirty="0" smtClean="0"/>
              <a:t>Outputs – DVD/Blu-Ray Menus</a:t>
            </a:r>
            <a:endParaRPr lang="en-US" sz="2800" b="1" dirty="0"/>
          </a:p>
        </p:txBody>
      </p:sp>
    </p:spTree>
    <p:extLst>
      <p:ext uri="{BB962C8B-B14F-4D97-AF65-F5344CB8AC3E}">
        <p14:creationId xmlns:p14="http://schemas.microsoft.com/office/powerpoint/2010/main" val="265308200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544616" cy="4929222"/>
          </a:xfrm>
        </p:spPr>
        <p:txBody>
          <a:bodyPr>
            <a:noAutofit/>
          </a:bodyPr>
          <a:lstStyle/>
          <a:p>
            <a:pPr marL="177800" indent="-177800"/>
            <a:r>
              <a:rPr lang="en-GB" sz="1800" b="1" dirty="0" smtClean="0"/>
              <a:t>Style</a:t>
            </a:r>
            <a:r>
              <a:rPr lang="en-GB" sz="1800" dirty="0" smtClean="0"/>
              <a:t> </a:t>
            </a:r>
            <a:r>
              <a:rPr lang="en-GB" sz="1800" dirty="0"/>
              <a:t>– Single </a:t>
            </a:r>
            <a:r>
              <a:rPr lang="en-GB" sz="1800" dirty="0" smtClean="0"/>
              <a:t>screen pop-outs, </a:t>
            </a:r>
            <a:r>
              <a:rPr lang="en-GB" sz="1800" dirty="0"/>
              <a:t>several image </a:t>
            </a:r>
            <a:r>
              <a:rPr lang="en-GB" sz="1800" dirty="0" smtClean="0"/>
              <a:t>icons at least usually related to the game content, </a:t>
            </a:r>
            <a:r>
              <a:rPr lang="en-GB" sz="1800" dirty="0"/>
              <a:t>ordered in </a:t>
            </a:r>
            <a:r>
              <a:rPr lang="en-GB" sz="1800" dirty="0" smtClean="0"/>
              <a:t>standard priority</a:t>
            </a:r>
            <a:r>
              <a:rPr lang="en-GB" sz="1800" dirty="0"/>
              <a:t>, content based, interactive on rollover. Images are chosen from </a:t>
            </a:r>
            <a:r>
              <a:rPr lang="en-GB" sz="1800" dirty="0" smtClean="0"/>
              <a:t>in game, </a:t>
            </a:r>
            <a:r>
              <a:rPr lang="en-GB" sz="1800" dirty="0"/>
              <a:t>usually have </a:t>
            </a:r>
            <a:r>
              <a:rPr lang="en-GB" sz="1800" dirty="0" smtClean="0"/>
              <a:t>cursor links to highlight selection.</a:t>
            </a:r>
            <a:endParaRPr lang="en-GB" sz="1800" dirty="0"/>
          </a:p>
          <a:p>
            <a:pPr marL="177800" indent="-177800"/>
            <a:r>
              <a:rPr lang="en-GB" sz="1800" b="1" dirty="0"/>
              <a:t>Choice of background and selected images </a:t>
            </a:r>
            <a:r>
              <a:rPr lang="en-GB" sz="1800" dirty="0"/>
              <a:t>– Recognisable </a:t>
            </a:r>
            <a:r>
              <a:rPr lang="en-GB" sz="1800" dirty="0" smtClean="0"/>
              <a:t>scenes or faded version of current game screen, </a:t>
            </a:r>
            <a:r>
              <a:rPr lang="en-GB" sz="1800" dirty="0"/>
              <a:t>pixel depth is </a:t>
            </a:r>
            <a:r>
              <a:rPr lang="en-GB" sz="1800" dirty="0" smtClean="0"/>
              <a:t>medium </a:t>
            </a:r>
            <a:r>
              <a:rPr lang="en-GB" sz="1800" dirty="0"/>
              <a:t>as </a:t>
            </a:r>
            <a:r>
              <a:rPr lang="en-GB" sz="1800" dirty="0" smtClean="0"/>
              <a:t>restricted </a:t>
            </a:r>
            <a:r>
              <a:rPr lang="en-GB" sz="1800" dirty="0"/>
              <a:t>by memory, </a:t>
            </a:r>
            <a:r>
              <a:rPr lang="en-GB" sz="1800" dirty="0" smtClean="0"/>
              <a:t>framed selection menus with faded transparency to reduce re-loading times. On puzzle games played screen is removed.</a:t>
            </a:r>
            <a:endParaRPr lang="en-GB" sz="1800" dirty="0"/>
          </a:p>
          <a:p>
            <a:pPr marL="177800" indent="-177800"/>
            <a:r>
              <a:rPr lang="en-GB" sz="1800" b="1" dirty="0"/>
              <a:t>Navigation method  </a:t>
            </a:r>
            <a:r>
              <a:rPr lang="en-GB" sz="1800" dirty="0"/>
              <a:t>- Rollover buttons, cursor controlled rather than point and click, makes popping sound when selection is being made, goes straight scene or second </a:t>
            </a:r>
            <a:r>
              <a:rPr lang="en-GB" sz="1800" dirty="0" smtClean="0"/>
              <a:t>menu when selected.</a:t>
            </a:r>
            <a:endParaRPr lang="en-GB" sz="1800" dirty="0"/>
          </a:p>
          <a:p>
            <a:pPr marL="177800" indent="-177800"/>
            <a:r>
              <a:rPr lang="en-GB" sz="1800" b="1" dirty="0"/>
              <a:t>Intent</a:t>
            </a:r>
            <a:r>
              <a:rPr lang="en-GB" sz="1800" dirty="0"/>
              <a:t> – </a:t>
            </a:r>
            <a:r>
              <a:rPr lang="en-GB" sz="1800" dirty="0" smtClean="0"/>
              <a:t>Pause game to select something, change weapon, choose add ups or power ups, pause, alter character, change controls, to quit, save, load or restart.</a:t>
            </a:r>
            <a:endParaRPr lang="en-GB" sz="1800" dirty="0"/>
          </a:p>
        </p:txBody>
      </p:sp>
      <p:sp>
        <p:nvSpPr>
          <p:cNvPr id="2" name="Title 1"/>
          <p:cNvSpPr>
            <a:spLocks noGrp="1"/>
          </p:cNvSpPr>
          <p:nvPr>
            <p:ph type="title"/>
          </p:nvPr>
        </p:nvSpPr>
        <p:spPr>
          <a:xfrm>
            <a:off x="107504" y="116632"/>
            <a:ext cx="8964488" cy="452568"/>
          </a:xfrm>
        </p:spPr>
        <p:txBody>
          <a:bodyPr>
            <a:noAutofit/>
          </a:bodyPr>
          <a:lstStyle/>
          <a:p>
            <a:r>
              <a:rPr lang="en-GB" sz="3200" dirty="0"/>
              <a:t>P1.1 - Interactive Media </a:t>
            </a:r>
            <a:r>
              <a:rPr lang="en-GB" sz="3200" dirty="0" smtClean="0"/>
              <a:t>Outputs – Video Games</a:t>
            </a:r>
            <a:endParaRPr lang="en-US" sz="3200" b="1" dirty="0"/>
          </a:p>
        </p:txBody>
      </p:sp>
    </p:spTree>
    <p:extLst>
      <p:ext uri="{BB962C8B-B14F-4D97-AF65-F5344CB8AC3E}">
        <p14:creationId xmlns:p14="http://schemas.microsoft.com/office/powerpoint/2010/main" val="1011889766"/>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13040</TotalTime>
  <Words>6719</Words>
  <Application>Microsoft Office PowerPoint</Application>
  <PresentationFormat>On-screen Show (4:3)</PresentationFormat>
  <Paragraphs>239</Paragraphs>
  <Slides>30</Slides>
  <Notes>24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Enderoth</vt:lpstr>
      <vt:lpstr>Unit 31 – Digital Graphics For Interactive Media</vt:lpstr>
      <vt:lpstr> Unit 31 Scenario</vt:lpstr>
      <vt:lpstr> Unit 31 Scenario</vt:lpstr>
      <vt:lpstr>LO1 - Assessment Criteria</vt:lpstr>
      <vt:lpstr> Assessment Criteria – P1, M1 and D1</vt:lpstr>
      <vt:lpstr>P1.1 - Interactive Media Outputs - Digital</vt:lpstr>
      <vt:lpstr>P1.1 - Interactive Media Outputs – Interactive Television</vt:lpstr>
      <vt:lpstr>P1.1 - Interactive Media Outputs – DVD/Blu-Ray Menus</vt:lpstr>
      <vt:lpstr>P1.1 - Interactive Media Outputs – Video Games</vt:lpstr>
      <vt:lpstr>P1.1 - Interactive Media Outputs – Dynamic Websites</vt:lpstr>
      <vt:lpstr>P1.1 - Interactive Media Outputs – Virtual Reality</vt:lpstr>
      <vt:lpstr>P1.1 - Interactive Media Outputs – Interactive Advertising</vt:lpstr>
      <vt:lpstr>P1.1 - Interactive Media Outputs – Social networking Interface</vt:lpstr>
      <vt:lpstr>P1.1 - Interactive Media Outputs – Smart Phone Interface </vt:lpstr>
      <vt:lpstr>P1.2 - Interactive Media Outputs – Printed Media</vt:lpstr>
      <vt:lpstr>P1.2 - Interactive Media Outputs – Board Games</vt:lpstr>
      <vt:lpstr>P1.2 - Interactive Media Outputs – Pop-Up Books</vt:lpstr>
      <vt:lpstr>P1.2 - Interactive Media Outputs – Game Books</vt:lpstr>
      <vt:lpstr>P1.2 - Interactive Media Outputs – Magazines (with Competitions)</vt:lpstr>
      <vt:lpstr>P1.3 - Applications of graphics </vt:lpstr>
      <vt:lpstr>P1.3 - Applications of graphics </vt:lpstr>
      <vt:lpstr>P1.3 - Applications of graphics </vt:lpstr>
      <vt:lpstr>P1.3 - Applications of graphics </vt:lpstr>
      <vt:lpstr>PowerPoint Presentation</vt:lpstr>
      <vt:lpstr>PowerPoint Presentation</vt:lpstr>
      <vt:lpstr>PowerPoint Presentation</vt:lpstr>
      <vt:lpstr>PowerPoint Presentation</vt:lpstr>
      <vt:lpstr>PowerPoint Presentation</vt:lpstr>
      <vt:lpstr>D1.1 - Evaluation of digital graphics </vt:lpstr>
      <vt:lpstr> Assessment Tasks</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362</cp:revision>
  <cp:lastPrinted>2013-11-14T08:02:55Z</cp:lastPrinted>
  <dcterms:created xsi:type="dcterms:W3CDTF">2008-08-20T08:55:34Z</dcterms:created>
  <dcterms:modified xsi:type="dcterms:W3CDTF">2014-08-26T07:33:10Z</dcterms:modified>
  <cp:category>Unit 05</cp:category>
</cp:coreProperties>
</file>